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 id="2147483660" r:id="rId3"/>
    <p:sldMasterId id="2147483661"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7010400" cy="92964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Corbel" panose="020B050302020402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2pPr>
            <a:lvl3pPr marL="914400" marR="0" lvl="2"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3pPr>
            <a:lvl4pPr marL="1371600" marR="0" lvl="3"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4pPr>
            <a:lvl5pPr marL="1828800" marR="0" lvl="4"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5pPr>
            <a:lvl6pPr marL="2286000" marR="0" lvl="5"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6pPr>
            <a:lvl7pPr marL="3200400" marR="0" lvl="6"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7pPr>
            <a:lvl8pPr marL="4572000" marR="0" lvl="7"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8pPr>
            <a:lvl9pPr marL="6400800" marR="0" lvl="8"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2pPr>
            <a:lvl3pPr marL="914400" marR="0" lvl="2"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3pPr>
            <a:lvl4pPr marL="1371600" marR="0" lvl="3"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4pPr>
            <a:lvl5pPr marL="1828800" marR="0" lvl="4"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5pPr>
            <a:lvl6pPr marL="2286000" marR="0" lvl="5"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6pPr>
            <a:lvl7pPr marL="3200400" marR="0" lvl="6"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7pPr>
            <a:lvl8pPr marL="4572000" marR="0" lvl="7"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8pPr>
            <a:lvl9pPr marL="6400800" marR="0" lvl="8"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9pPr>
          </a:lstStyle>
          <a:p>
            <a:endParaRPr/>
          </a:p>
        </p:txBody>
      </p:sp>
      <p:sp>
        <p:nvSpPr>
          <p:cNvPr id="5" name="Shape 5"/>
          <p:cNvSpPr>
            <a:spLocks noGrp="1" noRot="1" noChangeAspect="1"/>
          </p:cNvSpPr>
          <p:nvPr>
            <p:ph type="sldImg" idx="3"/>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2pPr>
            <a:lvl3pPr marL="914400" marR="0" lvl="2"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3pPr>
            <a:lvl4pPr marL="1371600" marR="0" lvl="3"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4pPr>
            <a:lvl5pPr marL="1828800" marR="0" lvl="4"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5pPr>
            <a:lvl6pPr marL="2286000" marR="0" lvl="5"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6pPr>
            <a:lvl7pPr marL="3200400" marR="0" lvl="6"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7pPr>
            <a:lvl8pPr marL="4572000" marR="0" lvl="7"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8pPr>
            <a:lvl9pPr marL="6400800" marR="0" lvl="8" indent="0" algn="l" rtl="0">
              <a:lnSpc>
                <a:spcPct val="100000"/>
              </a:lnSpc>
              <a:spcBef>
                <a:spcPts val="0"/>
              </a:spcBef>
              <a:spcAft>
                <a:spcPts val="0"/>
              </a:spcAft>
              <a:buClr>
                <a:srgbClr val="000000"/>
              </a:buClr>
              <a:buSzPts val="1400"/>
              <a:buFont typeface="Garamond"/>
              <a:buNone/>
              <a:defRPr sz="1800" b="0" i="0" u="none" strike="noStrike" cap="none">
                <a:solidFill>
                  <a:srgbClr val="000000"/>
                </a:solidFill>
                <a:latin typeface="Garamond"/>
                <a:ea typeface="Garamond"/>
                <a:cs typeface="Garamond"/>
                <a:sym typeface="Garamond"/>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rgbClr val="000000"/>
                </a:solidFill>
                <a:latin typeface="Arial"/>
                <a:ea typeface="Arial"/>
                <a:cs typeface="Arial"/>
                <a:sym typeface="Arial"/>
              </a:rPr>
              <a:t>‹#›</a:t>
            </a:fld>
            <a:endParaRPr lang="es-MX"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77" name="Shape 177"/>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12</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86" name="Shape 186"/>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87" name="Shape 187"/>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13</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213" name="Shape 213"/>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14" name="Shape 214"/>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15</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222" name="Shape 222"/>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16</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230" name="Shape 230"/>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31" name="Shape 231"/>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17</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04" name="Shape 104"/>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05" name="Shape 105"/>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14" name="Shape 114"/>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3</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32" name="Shape 132"/>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40" name="Shape 1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46" name="Shape 146"/>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153" name="Shape 153"/>
          <p:cNvSpPr txBox="1">
            <a:spLocks noGrp="1"/>
          </p:cNvSpPr>
          <p:nvPr>
            <p:ph type="body" idx="1"/>
          </p:nvPr>
        </p:nvSpPr>
        <p:spPr>
          <a:xfrm>
            <a:off x="701675" y="4416425"/>
            <a:ext cx="5607000" cy="41832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54" name="Shape 154"/>
          <p:cNvSpPr txBox="1">
            <a:spLocks noGrp="1"/>
          </p:cNvSpPr>
          <p:nvPr>
            <p:ph type="sldNum" idx="12"/>
          </p:nvPr>
        </p:nvSpPr>
        <p:spPr>
          <a:xfrm>
            <a:off x="3970337" y="8829675"/>
            <a:ext cx="3038400" cy="465000"/>
          </a:xfrm>
          <a:prstGeom prst="rect">
            <a:avLst/>
          </a:prstGeom>
          <a:noFill/>
          <a:ln>
            <a:noFill/>
          </a:ln>
        </p:spPr>
        <p:txBody>
          <a:bodyPr wrap="square" lIns="91425" tIns="45700" rIns="91425" bIns="4570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8</a:t>
            </a:fld>
            <a:endParaRPr lang="es-MX"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675" y="4416425"/>
            <a:ext cx="5607050" cy="4183062"/>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274319" y="2166365"/>
            <a:ext cx="8603674" cy="1739347"/>
          </a:xfrm>
          <a:prstGeom prst="rect">
            <a:avLst/>
          </a:prstGeom>
          <a:noFill/>
          <a:ln>
            <a:noFill/>
          </a:ln>
        </p:spPr>
        <p:txBody>
          <a:bodyPr wrap="square" lIns="91425" tIns="91425" rIns="91425" bIns="91425" anchor="ctr" anchorCtr="0"/>
          <a:lstStyle>
            <a:lvl1pPr marL="0" marR="0" lvl="0" indent="0" algn="ctr" rtl="0">
              <a:lnSpc>
                <a:spcPct val="80000"/>
              </a:lnSpc>
              <a:spcBef>
                <a:spcPts val="0"/>
              </a:spcBef>
              <a:spcAft>
                <a:spcPts val="0"/>
              </a:spcAft>
              <a:buClr>
                <a:schemeClr val="dk2"/>
              </a:buClr>
              <a:buSzPts val="1400"/>
              <a:buFont typeface="Corbel"/>
              <a:buNone/>
              <a:defRPr sz="6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18" name="Shape 18"/>
          <p:cNvSpPr txBox="1">
            <a:spLocks noGrp="1"/>
          </p:cNvSpPr>
          <p:nvPr>
            <p:ph type="subTitle" idx="1"/>
          </p:nvPr>
        </p:nvSpPr>
        <p:spPr>
          <a:xfrm>
            <a:off x="1143000" y="3970315"/>
            <a:ext cx="6858000" cy="1309255"/>
          </a:xfrm>
          <a:prstGeom prst="rect">
            <a:avLst/>
          </a:prstGeom>
          <a:noFill/>
          <a:ln>
            <a:noFill/>
          </a:ln>
        </p:spPr>
        <p:txBody>
          <a:bodyPr wrap="square" lIns="91425" tIns="91425" rIns="91425" bIns="91425" anchor="t" anchorCtr="0"/>
          <a:lstStyle>
            <a:lvl1pPr marL="0" marR="0" lvl="0" indent="0" algn="ctr" rtl="0">
              <a:lnSpc>
                <a:spcPct val="90000"/>
              </a:lnSpc>
              <a:spcBef>
                <a:spcPts val="1200"/>
              </a:spcBef>
              <a:spcAft>
                <a:spcPts val="200"/>
              </a:spcAft>
              <a:buClr>
                <a:schemeClr val="lt1"/>
              </a:buClr>
              <a:buSzPts val="2200"/>
              <a:buFont typeface="Noto Sans Symbols"/>
              <a:buNone/>
              <a:defRPr sz="2000" b="0" i="0" u="none" strike="noStrike" cap="none">
                <a:solidFill>
                  <a:schemeClr val="lt1"/>
                </a:solidFill>
                <a:latin typeface="Corbel"/>
                <a:ea typeface="Corbel"/>
                <a:cs typeface="Corbel"/>
                <a:sym typeface="Corbel"/>
              </a:defRPr>
            </a:lvl1pPr>
            <a:lvl2pPr marL="457200" marR="0" lvl="1" indent="0" algn="ctr" rtl="0">
              <a:lnSpc>
                <a:spcPct val="90000"/>
              </a:lnSpc>
              <a:spcBef>
                <a:spcPts val="200"/>
              </a:spcBef>
              <a:spcAft>
                <a:spcPts val="40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2pPr>
            <a:lvl3pPr marL="914400" marR="0" lvl="2" indent="0" algn="ctr" rtl="0">
              <a:lnSpc>
                <a:spcPct val="90000"/>
              </a:lnSpc>
              <a:spcBef>
                <a:spcPts val="200"/>
              </a:spcBef>
              <a:spcAft>
                <a:spcPts val="400"/>
              </a:spcAft>
              <a:buClr>
                <a:schemeClr val="lt1"/>
              </a:buClr>
              <a:buSzPts val="1800"/>
              <a:buFont typeface="Noto Sans Symbols"/>
              <a:buNone/>
              <a:defRPr sz="2000" b="0" i="0" u="none" strike="noStrike" cap="none">
                <a:solidFill>
                  <a:schemeClr val="lt1"/>
                </a:solidFill>
                <a:latin typeface="Corbel"/>
                <a:ea typeface="Corbel"/>
                <a:cs typeface="Corbel"/>
                <a:sym typeface="Corbel"/>
              </a:defRPr>
            </a:lvl3pPr>
            <a:lvl4pPr marL="1371600" marR="0" lvl="3"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4pPr>
            <a:lvl5pPr marL="1828800" marR="0" lvl="4"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5pPr>
            <a:lvl6pPr marL="2286000" marR="0" lvl="5"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6pPr>
            <a:lvl7pPr marL="2743200" marR="0" lvl="6"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7pPr>
            <a:lvl8pPr marL="3200400" marR="0" lvl="7"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8pPr>
            <a:lvl9pPr marL="3657600" marR="0" lvl="8" indent="0" algn="ctr" rtl="0">
              <a:lnSpc>
                <a:spcPct val="90000"/>
              </a:lnSpc>
              <a:spcBef>
                <a:spcPts val="200"/>
              </a:spcBef>
              <a:spcAft>
                <a:spcPts val="400"/>
              </a:spcAft>
              <a:buClr>
                <a:schemeClr val="lt1"/>
              </a:buClr>
              <a:buSzPts val="16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19" name="Shape 19"/>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20" name="Shape 20"/>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21" name="Shape 21"/>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SzPts val="1400"/>
              <a:buFont typeface="Garamond"/>
              <a:buNone/>
              <a:defRPr sz="1000" b="0" i="0" u="none" strike="noStrike" cap="none">
                <a:solidFill>
                  <a:srgbClr val="FFFFFF"/>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94" name="Shape 94"/>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95" name="Shape 95"/>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rgbClr val="FFFFFF"/>
              </a:buClr>
              <a:buSzPts val="1200"/>
              <a:buFont typeface="Garamond"/>
              <a:buNone/>
            </a:pPr>
            <a:fld id="{00000000-1234-1234-1234-123412341234}" type="slidenum">
              <a:rPr lang="es-MX" sz="1200" b="0" i="0" u="none" strike="noStrike" cap="none">
                <a:solidFill>
                  <a:srgbClr val="FFFFFF"/>
                </a:solidFill>
                <a:latin typeface="Garamond"/>
                <a:ea typeface="Garamond"/>
                <a:cs typeface="Garamond"/>
                <a:sym typeface="Garamond"/>
              </a:rPr>
              <a:t>‹#›</a:t>
            </a:fld>
            <a:endParaRPr lang="es-MX" sz="1200" b="0" i="0" u="none" strike="noStrike" cap="none">
              <a:solidFill>
                <a:srgbClr val="FFFFFF"/>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31" name="Shape 31"/>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32" name="Shape 32"/>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33" name="Shape 33"/>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36" name="Shape 36"/>
          <p:cNvSpPr>
            <a:spLocks noGrp="1"/>
          </p:cNvSpPr>
          <p:nvPr>
            <p:ph type="pic" idx="2"/>
          </p:nvPr>
        </p:nvSpPr>
        <p:spPr>
          <a:xfrm>
            <a:off x="685800" y="2211494"/>
            <a:ext cx="4754880" cy="3840480"/>
          </a:xfrm>
          <a:prstGeom prst="rect">
            <a:avLst/>
          </a:prstGeom>
          <a:solidFill>
            <a:srgbClr val="F7F7F7"/>
          </a:solidFill>
          <a:ln>
            <a:noFill/>
          </a:ln>
        </p:spPr>
        <p:txBody>
          <a:bodyPr wrap="square" lIns="91425" tIns="91425" rIns="91425" bIns="91425" anchor="t" anchorCtr="0"/>
          <a:lstStyle>
            <a:lvl1pPr marL="0" marR="0" lvl="0" indent="0" algn="ctr" rtl="0">
              <a:lnSpc>
                <a:spcPct val="90000"/>
              </a:lnSpc>
              <a:spcBef>
                <a:spcPts val="1200"/>
              </a:spcBef>
              <a:spcAft>
                <a:spcPts val="200"/>
              </a:spcAft>
              <a:buClr>
                <a:schemeClr val="lt1"/>
              </a:buClr>
              <a:buSzPts val="1400"/>
              <a:buFont typeface="Noto Sans Symbols"/>
              <a:buNone/>
              <a:defRPr sz="3200" b="0" i="0" u="none" strike="noStrike" cap="none">
                <a:solidFill>
                  <a:srgbClr val="7F7F7F"/>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SzPts val="1400"/>
              <a:buFont typeface="Noto Sans Symbols"/>
              <a:buNone/>
              <a:defRPr sz="2800" b="0"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SzPts val="1400"/>
              <a:buFont typeface="Noto Sans Symbols"/>
              <a:buNone/>
              <a:defRPr sz="2400" b="0"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SzPts val="14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37" name="Shape 37"/>
          <p:cNvSpPr txBox="1">
            <a:spLocks noGrp="1"/>
          </p:cNvSpPr>
          <p:nvPr>
            <p:ph type="body" idx="1"/>
          </p:nvPr>
        </p:nvSpPr>
        <p:spPr>
          <a:xfrm>
            <a:off x="5885351" y="2150621"/>
            <a:ext cx="2560320" cy="3429000"/>
          </a:xfrm>
          <a:prstGeom prst="rect">
            <a:avLst/>
          </a:prstGeom>
          <a:noFill/>
          <a:ln>
            <a:noFill/>
          </a:ln>
        </p:spPr>
        <p:txBody>
          <a:bodyPr wrap="square" lIns="91425" tIns="91425" rIns="91425" bIns="91425" anchor="t" anchorCtr="0"/>
          <a:lstStyle>
            <a:lvl1pPr marL="0" marR="0" lvl="0" indent="0" algn="l" rtl="0">
              <a:lnSpc>
                <a:spcPct val="95000"/>
              </a:lnSpc>
              <a:spcBef>
                <a:spcPts val="1200"/>
              </a:spcBef>
              <a:spcAft>
                <a:spcPts val="200"/>
              </a:spcAft>
              <a:buClr>
                <a:schemeClr val="lt1"/>
              </a:buClr>
              <a:buSzPts val="2200"/>
              <a:buFont typeface="Noto Sans Symbols"/>
              <a:buNone/>
              <a:defRPr sz="1700" b="0"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SzPts val="2000"/>
              <a:buFont typeface="Noto Sans Symbols"/>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SzPts val="1800"/>
              <a:buFont typeface="Noto Sans Symbols"/>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9pPr>
          </a:lstStyle>
          <a:p>
            <a:endParaRPr/>
          </a:p>
        </p:txBody>
      </p:sp>
      <p:sp>
        <p:nvSpPr>
          <p:cNvPr id="38" name="Shape 38"/>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39" name="Shape 39"/>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40" name="Shape 40"/>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43" name="Shape 43"/>
          <p:cNvSpPr txBox="1">
            <a:spLocks noGrp="1"/>
          </p:cNvSpPr>
          <p:nvPr>
            <p:ph type="body" idx="1"/>
          </p:nvPr>
        </p:nvSpPr>
        <p:spPr>
          <a:xfrm>
            <a:off x="685800" y="2011362"/>
            <a:ext cx="7772400" cy="4206875"/>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44" name="Shape 44"/>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45" name="Shape 45"/>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46" name="Shape 46"/>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49" name="Shape 49"/>
          <p:cNvSpPr txBox="1">
            <a:spLocks noGrp="1"/>
          </p:cNvSpPr>
          <p:nvPr>
            <p:ph type="body" idx="1"/>
          </p:nvPr>
        </p:nvSpPr>
        <p:spPr>
          <a:xfrm>
            <a:off x="685797" y="2011680"/>
            <a:ext cx="3657600" cy="420624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body" idx="2"/>
          </p:nvPr>
        </p:nvSpPr>
        <p:spPr>
          <a:xfrm>
            <a:off x="4800600" y="2011680"/>
            <a:ext cx="3657600" cy="420624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51" name="Shape 51"/>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52" name="Shape 52"/>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53" name="Shape 53"/>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56" name="Shape 56"/>
          <p:cNvSpPr txBox="1">
            <a:spLocks noGrp="1"/>
          </p:cNvSpPr>
          <p:nvPr>
            <p:ph type="body" idx="1"/>
          </p:nvPr>
        </p:nvSpPr>
        <p:spPr>
          <a:xfrm rot="5400000">
            <a:off x="2468562" y="228599"/>
            <a:ext cx="4206875" cy="777240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58" name="Shape 58"/>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59" name="Shape 59"/>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62" name="Shape 62"/>
          <p:cNvSpPr txBox="1">
            <a:spLocks noGrp="1"/>
          </p:cNvSpPr>
          <p:nvPr>
            <p:ph type="body" idx="1"/>
          </p:nvPr>
        </p:nvSpPr>
        <p:spPr>
          <a:xfrm>
            <a:off x="685800" y="2148840"/>
            <a:ext cx="4572000" cy="384048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63" name="Shape 63"/>
          <p:cNvSpPr txBox="1">
            <a:spLocks noGrp="1"/>
          </p:cNvSpPr>
          <p:nvPr>
            <p:ph type="body" idx="2"/>
          </p:nvPr>
        </p:nvSpPr>
        <p:spPr>
          <a:xfrm>
            <a:off x="5892568" y="2147487"/>
            <a:ext cx="2560320" cy="3432319"/>
          </a:xfrm>
          <a:prstGeom prst="rect">
            <a:avLst/>
          </a:prstGeom>
          <a:noFill/>
          <a:ln>
            <a:noFill/>
          </a:ln>
        </p:spPr>
        <p:txBody>
          <a:bodyPr wrap="square" lIns="91425" tIns="91425" rIns="91425" bIns="91425" anchor="t" anchorCtr="0"/>
          <a:lstStyle>
            <a:lvl1pPr marL="0" marR="0" lvl="0" indent="0" algn="l" rtl="0">
              <a:lnSpc>
                <a:spcPct val="95000"/>
              </a:lnSpc>
              <a:spcBef>
                <a:spcPts val="1200"/>
              </a:spcBef>
              <a:spcAft>
                <a:spcPts val="200"/>
              </a:spcAft>
              <a:buClr>
                <a:schemeClr val="lt1"/>
              </a:buClr>
              <a:buSzPts val="2200"/>
              <a:buFont typeface="Noto Sans Symbols"/>
              <a:buNone/>
              <a:defRPr sz="1700" b="0"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SzPts val="2000"/>
              <a:buFont typeface="Noto Sans Symbols"/>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SzPts val="1800"/>
              <a:buFont typeface="Noto Sans Symbols"/>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SzPts val="1600"/>
              <a:buFont typeface="Noto Sans Symbols"/>
              <a:buNone/>
              <a:defRPr sz="900" b="0" i="0" u="none" strike="noStrike" cap="none">
                <a:solidFill>
                  <a:schemeClr val="lt1"/>
                </a:solidFill>
                <a:latin typeface="Corbel"/>
                <a:ea typeface="Corbel"/>
                <a:cs typeface="Corbel"/>
                <a:sym typeface="Corbel"/>
              </a:defRPr>
            </a:lvl9pPr>
          </a:lstStyle>
          <a:p>
            <a:endParaRPr/>
          </a:p>
        </p:txBody>
      </p:sp>
      <p:sp>
        <p:nvSpPr>
          <p:cNvPr id="64" name="Shape 64"/>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65" name="Shape 65"/>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66" name="Shape 66"/>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69" name="Shape 69"/>
          <p:cNvSpPr txBox="1">
            <a:spLocks noGrp="1"/>
          </p:cNvSpPr>
          <p:nvPr>
            <p:ph type="body" idx="1"/>
          </p:nvPr>
        </p:nvSpPr>
        <p:spPr>
          <a:xfrm>
            <a:off x="685800" y="1913470"/>
            <a:ext cx="3657600" cy="743094"/>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lt1"/>
              </a:buClr>
              <a:buSzPts val="2200"/>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SzPts val="2000"/>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SzPts val="1800"/>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body" idx="2"/>
          </p:nvPr>
        </p:nvSpPr>
        <p:spPr>
          <a:xfrm>
            <a:off x="685800" y="2656566"/>
            <a:ext cx="3657600" cy="356616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body" idx="3"/>
          </p:nvPr>
        </p:nvSpPr>
        <p:spPr>
          <a:xfrm>
            <a:off x="4800428" y="1913470"/>
            <a:ext cx="3657600" cy="743094"/>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lt1"/>
              </a:buClr>
              <a:buSzPts val="2200"/>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SzPts val="2000"/>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SzPts val="1800"/>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SzPts val="1600"/>
              <a:buFont typeface="Noto Sans Symbols"/>
              <a:buNone/>
              <a:defRPr sz="1600" b="1"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body" idx="4"/>
          </p:nvPr>
        </p:nvSpPr>
        <p:spPr>
          <a:xfrm>
            <a:off x="4800428" y="2656564"/>
            <a:ext cx="3657600" cy="3566160"/>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73" name="Shape 73"/>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74" name="Shape 74"/>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75" name="Shape 75"/>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84" name="Shape 84"/>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85" name="Shape 85"/>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9"/>
        <p:cNvGrpSpPr/>
        <p:nvPr/>
      </p:nvGrpSpPr>
      <p:grpSpPr>
        <a:xfrm>
          <a:off x="0" y="0"/>
          <a:ext cx="0" cy="0"/>
          <a:chOff x="0" y="0"/>
          <a:chExt cx="0" cy="0"/>
        </a:xfrm>
      </p:grpSpPr>
      <p:sp>
        <p:nvSpPr>
          <p:cNvPr id="10" name="Shape 10"/>
          <p:cNvSpPr/>
          <p:nvPr/>
        </p:nvSpPr>
        <p:spPr>
          <a:xfrm>
            <a:off x="-4762" y="2058987"/>
            <a:ext cx="9147175" cy="1828800"/>
          </a:xfrm>
          <a:prstGeom prst="rect">
            <a:avLst/>
          </a:prstGeom>
          <a:solidFill>
            <a:schemeClr val="lt1"/>
          </a:solid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1" name="Shape 11"/>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12" name="Shape 12"/>
          <p:cNvSpPr txBox="1">
            <a:spLocks noGrp="1"/>
          </p:cNvSpPr>
          <p:nvPr>
            <p:ph type="body" idx="1"/>
          </p:nvPr>
        </p:nvSpPr>
        <p:spPr>
          <a:xfrm>
            <a:off x="685800" y="2011362"/>
            <a:ext cx="7772400" cy="4206875"/>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
        <p:cNvGrpSpPr/>
        <p:nvPr/>
      </p:nvGrpSpPr>
      <p:grpSpPr>
        <a:xfrm>
          <a:off x="0" y="0"/>
          <a:ext cx="0" cy="0"/>
          <a:chOff x="0" y="0"/>
          <a:chExt cx="0" cy="0"/>
        </a:xfrm>
      </p:grpSpPr>
      <p:sp>
        <p:nvSpPr>
          <p:cNvPr id="23" name="Shape 23"/>
          <p:cNvSpPr/>
          <p:nvPr/>
        </p:nvSpPr>
        <p:spPr>
          <a:xfrm>
            <a:off x="0" y="176212"/>
            <a:ext cx="9142412" cy="1646237"/>
          </a:xfrm>
          <a:prstGeom prst="rect">
            <a:avLst/>
          </a:prstGeom>
          <a:solidFill>
            <a:schemeClr val="lt1"/>
          </a:solid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4" name="Shape 24"/>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25" name="Shape 25"/>
          <p:cNvSpPr txBox="1">
            <a:spLocks noGrp="1"/>
          </p:cNvSpPr>
          <p:nvPr>
            <p:ph type="body" idx="1"/>
          </p:nvPr>
        </p:nvSpPr>
        <p:spPr>
          <a:xfrm>
            <a:off x="685800" y="2011362"/>
            <a:ext cx="7772400" cy="4206875"/>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27" name="Shape 27"/>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28" name="Shape 28"/>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78" name="Shape 78"/>
          <p:cNvSpPr txBox="1">
            <a:spLocks noGrp="1"/>
          </p:cNvSpPr>
          <p:nvPr>
            <p:ph type="body" idx="1"/>
          </p:nvPr>
        </p:nvSpPr>
        <p:spPr>
          <a:xfrm>
            <a:off x="685800" y="2011362"/>
            <a:ext cx="7772400" cy="4206875"/>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79" name="Shape 79"/>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0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80" name="Shape 80"/>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81" name="Shape 81"/>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chemeClr val="lt1"/>
              </a:buClr>
              <a:buSzPts val="1200"/>
              <a:buFont typeface="Garamond"/>
              <a:buNone/>
            </a:pPr>
            <a:fld id="{00000000-1234-1234-1234-123412341234}" type="slidenum">
              <a:rPr lang="es-MX" sz="1200" b="0" i="0" u="none" strike="noStrike" cap="none">
                <a:solidFill>
                  <a:schemeClr val="lt1"/>
                </a:solidFill>
                <a:latin typeface="Garamond"/>
                <a:ea typeface="Garamond"/>
                <a:cs typeface="Garamond"/>
                <a:sym typeface="Garamond"/>
              </a:rPr>
              <a:t>‹#›</a:t>
            </a:fld>
            <a:endParaRPr lang="es-MX" sz="1200" b="0" i="0" u="none" strike="noStrike" cap="none">
              <a:solidFill>
                <a:schemeClr val="lt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85800" y="284162"/>
            <a:ext cx="7772400" cy="1508125"/>
          </a:xfrm>
          <a:prstGeom prst="rect">
            <a:avLst/>
          </a:prstGeom>
          <a:noFill/>
          <a:ln>
            <a:noFill/>
          </a:ln>
        </p:spPr>
        <p:txBody>
          <a:bodyPr wrap="square" lIns="91425" tIns="91425" rIns="91425" bIns="91425" anchor="ctr" anchorCtr="0"/>
          <a:lstStyle>
            <a:lvl1pPr marL="0" marR="0" lvl="0"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1pPr>
            <a:lvl2pPr marL="0" marR="0" lvl="1"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2pPr>
            <a:lvl3pPr marL="0" marR="0" lvl="2"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3pPr>
            <a:lvl4pPr marL="0" marR="0" lvl="3"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4pPr>
            <a:lvl5pPr marL="0" marR="0" lvl="4"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5pPr>
            <a:lvl6pPr marL="457200" marR="0" lvl="5"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6pPr>
            <a:lvl7pPr marL="914400" marR="0" lvl="6"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7pPr>
            <a:lvl8pPr marL="1371600" marR="0" lvl="7"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8pPr>
            <a:lvl9pPr marL="1828800" marR="0" lvl="8" indent="0" algn="l" rtl="0">
              <a:lnSpc>
                <a:spcPct val="85000"/>
              </a:lnSpc>
              <a:spcBef>
                <a:spcPts val="0"/>
              </a:spcBef>
              <a:spcAft>
                <a:spcPts val="0"/>
              </a:spcAft>
              <a:buClr>
                <a:schemeClr val="dk2"/>
              </a:buClr>
              <a:buSzPts val="1400"/>
              <a:buFont typeface="Corbel"/>
              <a:buNone/>
              <a:defRPr sz="4000" b="0" i="0" u="none" strike="noStrike" cap="none">
                <a:solidFill>
                  <a:schemeClr val="dk2"/>
                </a:solidFill>
                <a:latin typeface="Corbel"/>
                <a:ea typeface="Corbel"/>
                <a:cs typeface="Corbel"/>
                <a:sym typeface="Corbel"/>
              </a:defRPr>
            </a:lvl9pPr>
          </a:lstStyle>
          <a:p>
            <a:endParaRPr/>
          </a:p>
        </p:txBody>
      </p:sp>
      <p:sp>
        <p:nvSpPr>
          <p:cNvPr id="88" name="Shape 88"/>
          <p:cNvSpPr txBox="1">
            <a:spLocks noGrp="1"/>
          </p:cNvSpPr>
          <p:nvPr>
            <p:ph type="body" idx="1"/>
          </p:nvPr>
        </p:nvSpPr>
        <p:spPr>
          <a:xfrm>
            <a:off x="685800" y="2011362"/>
            <a:ext cx="7772400" cy="4206875"/>
          </a:xfrm>
          <a:prstGeom prst="rect">
            <a:avLst/>
          </a:prstGeom>
          <a:noFill/>
          <a:ln>
            <a:noFill/>
          </a:ln>
        </p:spPr>
        <p:txBody>
          <a:bodyPr wrap="square" lIns="91425" tIns="91425" rIns="91425" bIns="91425" anchor="t" anchorCtr="0"/>
          <a:lstStyle>
            <a:lvl1pPr marL="182563" marR="0" lvl="0" indent="96838" algn="l" rtl="0">
              <a:lnSpc>
                <a:spcPct val="90000"/>
              </a:lnSpc>
              <a:spcBef>
                <a:spcPts val="1200"/>
              </a:spcBef>
              <a:spcAft>
                <a:spcPts val="20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411163" marR="0" lvl="1" indent="71437" algn="l" rtl="0">
              <a:lnSpc>
                <a:spcPct val="90000"/>
              </a:lnSpc>
              <a:spcBef>
                <a:spcPts val="200"/>
              </a:spcBef>
              <a:spcAft>
                <a:spcPts val="40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639763" marR="0" lvl="2" indent="46038" algn="l" rtl="0">
              <a:lnSpc>
                <a:spcPct val="90000"/>
              </a:lnSpc>
              <a:spcBef>
                <a:spcPts val="200"/>
              </a:spcBef>
              <a:spcAft>
                <a:spcPts val="40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868363" marR="0" lvl="3"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1096963" marR="0" lvl="4" indent="20637"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1284600" marR="0" lvl="5" indent="-272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1471800" marR="0" lvl="6" indent="-366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1629000" marR="0" lvl="7" indent="-28799"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1806200" marR="0" lvl="8" indent="-28200" algn="l" rtl="0">
              <a:lnSpc>
                <a:spcPct val="90000"/>
              </a:lnSpc>
              <a:spcBef>
                <a:spcPts val="2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89" name="Shape 89"/>
          <p:cNvSpPr txBox="1">
            <a:spLocks noGrp="1"/>
          </p:cNvSpPr>
          <p:nvPr>
            <p:ph type="dt" idx="10"/>
          </p:nvPr>
        </p:nvSpPr>
        <p:spPr>
          <a:xfrm>
            <a:off x="681037" y="6423025"/>
            <a:ext cx="2595562"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SzPts val="1400"/>
              <a:buFont typeface="Garamond"/>
              <a:buNone/>
              <a:defRPr sz="1000" b="0" i="0" u="none" strike="noStrike" cap="none">
                <a:solidFill>
                  <a:srgbClr val="FFFFFF"/>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90" name="Shape 90"/>
          <p:cNvSpPr txBox="1">
            <a:spLocks noGrp="1"/>
          </p:cNvSpPr>
          <p:nvPr>
            <p:ph type="ftr" idx="11"/>
          </p:nvPr>
        </p:nvSpPr>
        <p:spPr>
          <a:xfrm>
            <a:off x="4191000" y="6423025"/>
            <a:ext cx="4060825"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Clr>
                <a:schemeClr val="lt1"/>
              </a:buClr>
              <a:buSzPts val="1400"/>
              <a:buFont typeface="Garamond"/>
              <a:buNone/>
              <a:defRPr sz="1800" b="0" i="0" u="none" strike="noStrike" cap="none">
                <a:solidFill>
                  <a:schemeClr val="lt1"/>
                </a:solidFill>
                <a:latin typeface="Garamond"/>
                <a:ea typeface="Garamond"/>
                <a:cs typeface="Garamond"/>
                <a:sym typeface="Garamond"/>
              </a:defRPr>
            </a:lvl9pPr>
          </a:lstStyle>
          <a:p>
            <a:endParaRPr/>
          </a:p>
        </p:txBody>
      </p:sp>
      <p:sp>
        <p:nvSpPr>
          <p:cNvPr id="91" name="Shape 91"/>
          <p:cNvSpPr txBox="1">
            <a:spLocks noGrp="1"/>
          </p:cNvSpPr>
          <p:nvPr>
            <p:ph type="sldNum" idx="12"/>
          </p:nvPr>
        </p:nvSpPr>
        <p:spPr>
          <a:xfrm>
            <a:off x="8264525" y="6423025"/>
            <a:ext cx="709612" cy="365125"/>
          </a:xfrm>
          <a:prstGeom prst="rect">
            <a:avLst/>
          </a:prstGeom>
          <a:noFill/>
          <a:ln>
            <a:noFill/>
          </a:ln>
        </p:spPr>
        <p:txBody>
          <a:bodyPr wrap="square" lIns="45700" tIns="45700" rIns="91425" bIns="45700" anchor="ctr" anchorCtr="0">
            <a:noAutofit/>
          </a:bodyPr>
          <a:lstStyle/>
          <a:p>
            <a:pPr marL="0" marR="0" lvl="0" indent="-76200" algn="l" rtl="0">
              <a:lnSpc>
                <a:spcPct val="100000"/>
              </a:lnSpc>
              <a:spcBef>
                <a:spcPts val="0"/>
              </a:spcBef>
              <a:spcAft>
                <a:spcPts val="0"/>
              </a:spcAft>
              <a:buClr>
                <a:srgbClr val="FFFFFF"/>
              </a:buClr>
              <a:buSzPts val="1200"/>
              <a:buFont typeface="Garamond"/>
              <a:buNone/>
            </a:pPr>
            <a:fld id="{00000000-1234-1234-1234-123412341234}" type="slidenum">
              <a:rPr lang="es-MX" sz="1200" b="0" i="0" u="none" strike="noStrike" cap="none">
                <a:solidFill>
                  <a:srgbClr val="FFFFFF"/>
                </a:solidFill>
                <a:latin typeface="Garamond"/>
                <a:ea typeface="Garamond"/>
                <a:cs typeface="Garamond"/>
                <a:sym typeface="Garamond"/>
              </a:rPr>
              <a:t>‹#›</a:t>
            </a:fld>
            <a:endParaRPr lang="es-MX" sz="1200" b="0" i="0" u="none" strike="noStrike" cap="none">
              <a:solidFill>
                <a:srgbClr val="FFFFFF"/>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303magazine.com/2016/11/school-rock-denver-edi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4.xml"/><Relationship Id="rId16"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47650" y="4774325"/>
            <a:ext cx="8648700" cy="1926600"/>
          </a:xfrm>
          <a:prstGeom prst="rect">
            <a:avLst/>
          </a:prstGeom>
          <a:solidFill>
            <a:schemeClr val="lt2"/>
          </a:solidFill>
          <a:ln>
            <a:noFill/>
          </a:ln>
        </p:spPr>
        <p:txBody>
          <a:bodyPr wrap="square" lIns="91425" tIns="45700" rIns="91425" bIns="45700" anchor="ctr" anchorCtr="0">
            <a:noAutofit/>
          </a:bodyPr>
          <a:lstStyle/>
          <a:p>
            <a:pPr marL="0" marR="0" lvl="0" indent="-88900" algn="ctr" rtl="0">
              <a:lnSpc>
                <a:spcPct val="80000"/>
              </a:lnSpc>
              <a:spcBef>
                <a:spcPts val="0"/>
              </a:spcBef>
              <a:spcAft>
                <a:spcPts val="0"/>
              </a:spcAft>
              <a:buClr>
                <a:schemeClr val="dk2"/>
              </a:buClr>
              <a:buSzPts val="1400"/>
              <a:buFont typeface="Corbel"/>
              <a:buNone/>
            </a:pPr>
            <a:r>
              <a:rPr lang="es-MX" sz="3600" b="0" i="0" u="none" strike="noStrike" cap="none">
                <a:solidFill>
                  <a:schemeClr val="dk2"/>
                </a:solidFill>
                <a:latin typeface="Corbel"/>
                <a:ea typeface="Corbel"/>
                <a:cs typeface="Corbel"/>
                <a:sym typeface="Corbel"/>
              </a:rPr>
              <a:t/>
            </a:r>
            <a:br>
              <a:rPr lang="es-MX" sz="3600" b="0" i="0" u="none" strike="noStrike" cap="none">
                <a:solidFill>
                  <a:schemeClr val="dk2"/>
                </a:solidFill>
                <a:latin typeface="Corbel"/>
                <a:ea typeface="Corbel"/>
                <a:cs typeface="Corbel"/>
                <a:sym typeface="Corbel"/>
              </a:rPr>
            </a:br>
            <a:r>
              <a:rPr lang="es-MX" sz="4800" b="1" i="0" u="none" strike="noStrike" cap="none">
                <a:solidFill>
                  <a:srgbClr val="1C4587"/>
                </a:solidFill>
                <a:latin typeface="Calibri"/>
                <a:ea typeface="Calibri"/>
                <a:cs typeface="Calibri"/>
                <a:sym typeface="Calibri"/>
              </a:rPr>
              <a:t>¡BIENVENIDOS FUTUROS ESTUDIANTES Y FAMILIAS!</a:t>
            </a:r>
          </a:p>
        </p:txBody>
      </p:sp>
      <p:pic>
        <p:nvPicPr>
          <p:cNvPr id="101" name="Shape 101"/>
          <p:cNvPicPr preferRelativeResize="0"/>
          <p:nvPr/>
        </p:nvPicPr>
        <p:blipFill rotWithShape="1">
          <a:blip r:embed="rId3">
            <a:alphaModFix/>
          </a:blip>
          <a:srcRect/>
          <a:stretch/>
        </p:blipFill>
        <p:spPr>
          <a:xfrm>
            <a:off x="2138350" y="481625"/>
            <a:ext cx="4643173" cy="4643173"/>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0" y="502400"/>
            <a:ext cx="9144000" cy="4642679"/>
          </a:xfrm>
          <a:prstGeom prst="rect">
            <a:avLst/>
          </a:prstGeom>
          <a:noFill/>
          <a:ln>
            <a:noFill/>
          </a:ln>
        </p:spPr>
      </p:pic>
      <p:sp>
        <p:nvSpPr>
          <p:cNvPr id="168" name="Shape 168"/>
          <p:cNvSpPr txBox="1"/>
          <p:nvPr/>
        </p:nvSpPr>
        <p:spPr>
          <a:xfrm>
            <a:off x="229775" y="5348925"/>
            <a:ext cx="8629800" cy="1093800"/>
          </a:xfrm>
          <a:prstGeom prst="rect">
            <a:avLst/>
          </a:prstGeom>
          <a:noFill/>
          <a:ln>
            <a:noFill/>
          </a:ln>
        </p:spPr>
        <p:txBody>
          <a:bodyPr wrap="square" lIns="91425" tIns="91425" rIns="91425" bIns="91425" anchor="t" anchorCtr="0">
            <a:noAutofit/>
          </a:bodyPr>
          <a:lstStyle/>
          <a:p>
            <a:pPr marL="0" marR="0" lvl="0" indent="-152400" algn="l" rtl="0">
              <a:lnSpc>
                <a:spcPct val="100000"/>
              </a:lnSpc>
              <a:spcBef>
                <a:spcPts val="0"/>
              </a:spcBef>
              <a:spcAft>
                <a:spcPts val="0"/>
              </a:spcAft>
              <a:buClr>
                <a:srgbClr val="000000"/>
              </a:buClr>
              <a:buSzPts val="2400"/>
              <a:buFont typeface="Arial"/>
              <a:buNone/>
            </a:pPr>
            <a:r>
              <a:rPr lang="es-MX" sz="2400" b="0" i="0" u="none" strike="noStrike" cap="none">
                <a:solidFill>
                  <a:srgbClr val="000000"/>
                </a:solidFill>
                <a:latin typeface="Arial"/>
                <a:ea typeface="Arial"/>
                <a:cs typeface="Arial"/>
                <a:sym typeface="Arial"/>
              </a:rPr>
              <a:t>No te pierdas </a:t>
            </a:r>
            <a:r>
              <a:rPr lang="es-MX" sz="2400" b="0" i="0" u="none" strike="noStrike" cap="none">
                <a:solidFill>
                  <a:schemeClr val="lt1"/>
                </a:solidFill>
                <a:latin typeface="Arial"/>
                <a:ea typeface="Arial"/>
                <a:cs typeface="Arial"/>
                <a:sym typeface="Arial"/>
              </a:rPr>
              <a:t>el programa de </a:t>
            </a:r>
            <a:r>
              <a:rPr lang="es-MX" sz="2400" b="0" i="0" u="sng" strike="noStrike" cap="none">
                <a:solidFill>
                  <a:schemeClr val="hlink"/>
                </a:solidFill>
                <a:latin typeface="Arial"/>
                <a:ea typeface="Arial"/>
                <a:cs typeface="Arial"/>
                <a:sym typeface="Arial"/>
                <a:hlinkClick r:id="rId4"/>
              </a:rPr>
              <a:t>producción de audio</a:t>
            </a:r>
            <a:r>
              <a:rPr lang="es-MX" sz="2400" b="0" i="0" u="none" strike="noStrike" cap="none">
                <a:solidFill>
                  <a:schemeClr val="lt1"/>
                </a:solidFill>
                <a:latin typeface="Arial"/>
                <a:ea typeface="Arial"/>
                <a:cs typeface="Arial"/>
                <a:sym typeface="Arial"/>
              </a:rPr>
              <a:t> publicado en la revista 303Magazine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a:stretch/>
        </p:blipFill>
        <p:spPr>
          <a:xfrm>
            <a:off x="0" y="1243300"/>
            <a:ext cx="9143999" cy="4023025"/>
          </a:xfrm>
          <a:prstGeom prst="rect">
            <a:avLst/>
          </a:prstGeom>
          <a:noFill/>
          <a:ln>
            <a:noFill/>
          </a:ln>
        </p:spPr>
      </p:pic>
      <p:sp>
        <p:nvSpPr>
          <p:cNvPr id="174" name="Shape 174"/>
          <p:cNvSpPr txBox="1"/>
          <p:nvPr/>
        </p:nvSpPr>
        <p:spPr>
          <a:xfrm>
            <a:off x="273525" y="219100"/>
            <a:ext cx="8695800" cy="809400"/>
          </a:xfrm>
          <a:prstGeom prst="rect">
            <a:avLst/>
          </a:prstGeom>
          <a:noFill/>
          <a:ln>
            <a:noFill/>
          </a:ln>
        </p:spPr>
        <p:txBody>
          <a:bodyPr wrap="square" lIns="91425" tIns="91425" rIns="91425" bIns="91425" anchor="t" anchorCtr="0">
            <a:noAutofit/>
          </a:bodyPr>
          <a:lstStyle/>
          <a:p>
            <a:pPr marL="0" marR="0" lvl="0" indent="-228600" algn="l" rtl="0">
              <a:lnSpc>
                <a:spcPct val="100000"/>
              </a:lnSpc>
              <a:spcBef>
                <a:spcPts val="0"/>
              </a:spcBef>
              <a:spcAft>
                <a:spcPts val="0"/>
              </a:spcAft>
              <a:buClr>
                <a:schemeClr val="lt1"/>
              </a:buClr>
              <a:buSzPts val="3600"/>
              <a:buFont typeface="Arial"/>
              <a:buNone/>
            </a:pPr>
            <a:r>
              <a:rPr lang="es-MX" sz="3600" b="0" i="0" u="none" strike="noStrike" cap="none">
                <a:solidFill>
                  <a:schemeClr val="lt1"/>
                </a:solidFill>
                <a:latin typeface="Arial"/>
                <a:ea typeface="Arial"/>
                <a:cs typeface="Arial"/>
                <a:sym typeface="Arial"/>
              </a:rPr>
              <a:t>¿Qué cursos tomaré en 9.º grado?</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a:stretch/>
        </p:blipFill>
        <p:spPr>
          <a:xfrm rot="-760582">
            <a:off x="303561" y="761174"/>
            <a:ext cx="4586128" cy="2287153"/>
          </a:xfrm>
          <a:prstGeom prst="rect">
            <a:avLst/>
          </a:prstGeom>
          <a:noFill/>
          <a:ln>
            <a:noFill/>
          </a:ln>
        </p:spPr>
      </p:pic>
      <p:sp>
        <p:nvSpPr>
          <p:cNvPr id="181" name="Shape 181"/>
          <p:cNvSpPr txBox="1"/>
          <p:nvPr/>
        </p:nvSpPr>
        <p:spPr>
          <a:xfrm>
            <a:off x="3620525" y="2658275"/>
            <a:ext cx="5195400" cy="3598500"/>
          </a:xfrm>
          <a:prstGeom prst="rect">
            <a:avLst/>
          </a:prstGeom>
          <a:noFill/>
          <a:ln>
            <a:noFill/>
          </a:ln>
        </p:spPr>
        <p:txBody>
          <a:bodyPr wrap="square" lIns="91425" tIns="91425" rIns="91425" bIns="91425" anchor="t" anchorCtr="0">
            <a:noAutofit/>
          </a:bodyPr>
          <a:lstStyle/>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¡Revisa el folleto! </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Comunidad (proporción de 1 por cada 17)</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Nuestros estudiantes (100 %) participan en actividades extracurriculares</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Justicia basada en la reparación del daño</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Iniciativa del niño como ser integral enfocada y FINANCIADA</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Academia para estudiantes de 9.º grado</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Programa Summer Bridge **NUEVO</a:t>
            </a:r>
          </a:p>
          <a:p>
            <a:pPr marL="457200" marR="0" lvl="0" indent="-381000" algn="l" rtl="0">
              <a:lnSpc>
                <a:spcPct val="100000"/>
              </a:lnSpc>
              <a:spcBef>
                <a:spcPts val="0"/>
              </a:spcBef>
              <a:spcAft>
                <a:spcPts val="0"/>
              </a:spcAft>
              <a:buClr>
                <a:schemeClr val="lt1"/>
              </a:buClr>
              <a:buSzPts val="2400"/>
              <a:buFont typeface="Arial"/>
              <a:buChar char="★"/>
            </a:pPr>
            <a:r>
              <a:rPr lang="es-MX" sz="2000" b="0" i="0" u="none" strike="noStrike" cap="none">
                <a:solidFill>
                  <a:schemeClr val="lt1"/>
                </a:solidFill>
                <a:latin typeface="Arial"/>
                <a:ea typeface="Arial"/>
                <a:cs typeface="Arial"/>
                <a:sym typeface="Arial"/>
              </a:rPr>
              <a:t>POLÍTICA DE PUERTAS ABIERTAS</a:t>
            </a:r>
          </a:p>
        </p:txBody>
      </p:sp>
      <p:pic>
        <p:nvPicPr>
          <p:cNvPr id="182" name="Shape 182"/>
          <p:cNvPicPr preferRelativeResize="0"/>
          <p:nvPr/>
        </p:nvPicPr>
        <p:blipFill rotWithShape="1">
          <a:blip r:embed="rId4">
            <a:alphaModFix/>
          </a:blip>
          <a:srcRect/>
          <a:stretch/>
        </p:blipFill>
        <p:spPr>
          <a:xfrm>
            <a:off x="7027137" y="2041914"/>
            <a:ext cx="696950" cy="441400"/>
          </a:xfrm>
          <a:prstGeom prst="rect">
            <a:avLst/>
          </a:prstGeom>
          <a:noFill/>
          <a:ln>
            <a:noFill/>
          </a:ln>
        </p:spPr>
      </p:pic>
      <p:pic>
        <p:nvPicPr>
          <p:cNvPr id="183" name="Shape 183"/>
          <p:cNvPicPr preferRelativeResize="0"/>
          <p:nvPr/>
        </p:nvPicPr>
        <p:blipFill rotWithShape="1">
          <a:blip r:embed="rId5">
            <a:alphaModFix/>
          </a:blip>
          <a:srcRect/>
          <a:stretch/>
        </p:blipFill>
        <p:spPr>
          <a:xfrm>
            <a:off x="458650" y="3732650"/>
            <a:ext cx="2714625" cy="252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chemeClr val="dk2"/>
              </a:buClr>
              <a:buSzPts val="1400"/>
              <a:buFont typeface="Corbel"/>
              <a:buNone/>
            </a:pPr>
            <a:r>
              <a:rPr lang="es-MX" sz="4000" b="0" i="0" u="none" strike="noStrike" cap="none">
                <a:solidFill>
                  <a:schemeClr val="dk2"/>
                </a:solidFill>
                <a:latin typeface="Corbel"/>
                <a:ea typeface="Corbel"/>
                <a:cs typeface="Corbel"/>
                <a:sym typeface="Corbel"/>
              </a:rPr>
              <a:t>CareerResidency</a:t>
            </a:r>
          </a:p>
        </p:txBody>
      </p:sp>
      <p:sp>
        <p:nvSpPr>
          <p:cNvPr id="190" name="Shape 190"/>
          <p:cNvSpPr txBox="1"/>
          <p:nvPr/>
        </p:nvSpPr>
        <p:spPr>
          <a:xfrm>
            <a:off x="-25" y="2213125"/>
            <a:ext cx="9144000" cy="1934100"/>
          </a:xfrm>
          <a:prstGeom prst="rect">
            <a:avLst/>
          </a:prstGeom>
          <a:noFill/>
          <a:ln>
            <a:noFill/>
          </a:ln>
        </p:spPr>
        <p:txBody>
          <a:bodyPr wrap="square" lIns="91425" tIns="91425" rIns="91425" bIns="91425" anchor="ctr" anchorCtr="0">
            <a:noAutofit/>
          </a:bodyPr>
          <a:lstStyle/>
          <a:p>
            <a:pPr marL="0" marR="0" lvl="0" indent="-139700" algn="l" rtl="0">
              <a:lnSpc>
                <a:spcPct val="100000"/>
              </a:lnSpc>
              <a:spcBef>
                <a:spcPts val="0"/>
              </a:spcBef>
              <a:spcAft>
                <a:spcPts val="0"/>
              </a:spcAft>
              <a:buClr>
                <a:srgbClr val="FFFFFF"/>
              </a:buClr>
              <a:buSzPts val="2200"/>
              <a:buFont typeface="Arial"/>
              <a:buNone/>
            </a:pPr>
            <a:r>
              <a:rPr lang="es-MX" sz="2200" b="0" i="0" u="none" strike="noStrike" cap="none">
                <a:solidFill>
                  <a:srgbClr val="FFFFFF"/>
                </a:solidFill>
                <a:latin typeface="Arial"/>
                <a:ea typeface="Arial"/>
                <a:cs typeface="Arial"/>
                <a:sym typeface="Arial"/>
              </a:rPr>
              <a:t>CareerResidency es un </a:t>
            </a:r>
            <a:r>
              <a:rPr lang="es-MX" sz="2200" b="1" i="0" u="none" strike="noStrike" cap="none">
                <a:solidFill>
                  <a:srgbClr val="FFFFFF"/>
                </a:solidFill>
                <a:latin typeface="Arial"/>
                <a:ea typeface="Arial"/>
                <a:cs typeface="Arial"/>
                <a:sym typeface="Arial"/>
              </a:rPr>
              <a:t>nuevo </a:t>
            </a:r>
            <a:r>
              <a:rPr lang="es-MX" sz="2200" b="0" i="0" u="none" strike="noStrike" cap="none">
                <a:solidFill>
                  <a:srgbClr val="FFFFFF"/>
                </a:solidFill>
                <a:latin typeface="Arial"/>
                <a:ea typeface="Arial"/>
                <a:cs typeface="Arial"/>
                <a:sym typeface="Arial"/>
              </a:rPr>
              <a:t>programa innovador de DPS que revoluciona la educación preparatoria y ofrece a nuestros estudiantes </a:t>
            </a:r>
            <a:r>
              <a:rPr lang="es-MX" sz="2200" b="1" i="0" u="none" strike="noStrike" cap="none">
                <a:solidFill>
                  <a:srgbClr val="FFFFFF"/>
                </a:solidFill>
                <a:latin typeface="Arial"/>
                <a:ea typeface="Arial"/>
                <a:cs typeface="Arial"/>
                <a:sym typeface="Arial"/>
              </a:rPr>
              <a:t>rutas directas hacia las profesiones y la educación superior</a:t>
            </a:r>
          </a:p>
          <a:p>
            <a:pPr marL="0" marR="0" lvl="0" indent="-139700" algn="l" rtl="0">
              <a:lnSpc>
                <a:spcPct val="100000"/>
              </a:lnSpc>
              <a:spcBef>
                <a:spcPts val="0"/>
              </a:spcBef>
              <a:spcAft>
                <a:spcPts val="0"/>
              </a:spcAft>
              <a:buClr>
                <a:srgbClr val="FFFFFF"/>
              </a:buClr>
              <a:buSzPts val="2200"/>
              <a:buFont typeface="Arial"/>
              <a:buNone/>
            </a:pPr>
            <a:r>
              <a:rPr lang="es-MX" sz="2200" b="0" i="0" u="none" strike="noStrike" cap="none">
                <a:solidFill>
                  <a:srgbClr val="FFFFFF"/>
                </a:solidFill>
                <a:latin typeface="Arial"/>
                <a:ea typeface="Arial"/>
                <a:cs typeface="Arial"/>
                <a:sym typeface="Arial"/>
              </a:rPr>
              <a:t>•CareerResidency dura tres años</a:t>
            </a:r>
          </a:p>
          <a:p>
            <a:pPr marL="0" marR="0" lvl="0" indent="-139700" algn="l" rtl="0">
              <a:lnSpc>
                <a:spcPct val="100000"/>
              </a:lnSpc>
              <a:spcBef>
                <a:spcPts val="0"/>
              </a:spcBef>
              <a:spcAft>
                <a:spcPts val="0"/>
              </a:spcAft>
              <a:buClr>
                <a:srgbClr val="FFFFFF"/>
              </a:buClr>
              <a:buSzPts val="2200"/>
              <a:buFont typeface="Arial"/>
              <a:buNone/>
            </a:pPr>
            <a:r>
              <a:rPr lang="es-MX" sz="2200" b="0" i="0" u="none" strike="noStrike" cap="none">
                <a:solidFill>
                  <a:srgbClr val="FFFFFF"/>
                </a:solidFill>
                <a:latin typeface="Arial"/>
                <a:ea typeface="Arial"/>
                <a:cs typeface="Arial"/>
                <a:sym typeface="Arial"/>
              </a:rPr>
              <a:t>•Puedes ingresar a CareerResidency en el 11.º o 12.º grado</a:t>
            </a:r>
          </a:p>
          <a:p>
            <a:pPr marL="0" marR="0" lvl="0" indent="-139700" algn="l" rtl="0">
              <a:lnSpc>
                <a:spcPct val="100000"/>
              </a:lnSpc>
              <a:spcBef>
                <a:spcPts val="0"/>
              </a:spcBef>
              <a:spcAft>
                <a:spcPts val="0"/>
              </a:spcAft>
              <a:buClr>
                <a:srgbClr val="000000"/>
              </a:buClr>
              <a:buSzPts val="2200"/>
              <a:buFont typeface="Arial"/>
              <a:buNone/>
            </a:pPr>
            <a:endParaRPr sz="2200" b="0" i="0" u="none" strike="noStrike" cap="none">
              <a:solidFill>
                <a:srgbClr val="FFFFFF"/>
              </a:solidFill>
              <a:latin typeface="Arial"/>
              <a:ea typeface="Arial"/>
              <a:cs typeface="Arial"/>
              <a:sym typeface="Arial"/>
            </a:endParaRPr>
          </a:p>
          <a:p>
            <a:pPr marL="0" marR="0" lvl="0" indent="-139700" algn="ctr" rtl="0">
              <a:lnSpc>
                <a:spcPct val="100000"/>
              </a:lnSpc>
              <a:spcBef>
                <a:spcPts val="0"/>
              </a:spcBef>
              <a:spcAft>
                <a:spcPts val="0"/>
              </a:spcAft>
              <a:buClr>
                <a:srgbClr val="F79646"/>
              </a:buClr>
              <a:buSzPts val="2200"/>
              <a:buFont typeface="Arial"/>
              <a:buNone/>
            </a:pPr>
            <a:r>
              <a:rPr lang="es-MX" sz="2200" b="1" i="0" u="none" strike="noStrike" cap="none">
                <a:solidFill>
                  <a:srgbClr val="F79646"/>
                </a:solidFill>
                <a:latin typeface="Arial"/>
                <a:ea typeface="Arial"/>
                <a:cs typeface="Arial"/>
                <a:sym typeface="Arial"/>
              </a:rPr>
              <a:t>LO QUE OBTIENEN LOS ESTUDIANTES DE CAREERRESIDENCY:</a:t>
            </a:r>
          </a:p>
        </p:txBody>
      </p:sp>
      <p:pic>
        <p:nvPicPr>
          <p:cNvPr id="191" name="Shape 191" descr="Picture1.png"/>
          <p:cNvPicPr preferRelativeResize="0"/>
          <p:nvPr/>
        </p:nvPicPr>
        <p:blipFill rotWithShape="1">
          <a:blip r:embed="rId3">
            <a:alphaModFix/>
          </a:blip>
          <a:srcRect/>
          <a:stretch/>
        </p:blipFill>
        <p:spPr>
          <a:xfrm>
            <a:off x="1703688" y="4581150"/>
            <a:ext cx="5736625" cy="227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descr="http://www.bomadenver.org/images/ASSlider/XcelEnergy.jpg"/>
          <p:cNvPicPr preferRelativeResize="0"/>
          <p:nvPr/>
        </p:nvPicPr>
        <p:blipFill rotWithShape="1">
          <a:blip r:embed="rId3">
            <a:alphaModFix/>
          </a:blip>
          <a:srcRect/>
          <a:stretch/>
        </p:blipFill>
        <p:spPr>
          <a:xfrm>
            <a:off x="252412" y="207962"/>
            <a:ext cx="2605087" cy="1030287"/>
          </a:xfrm>
          <a:prstGeom prst="rect">
            <a:avLst/>
          </a:prstGeom>
          <a:noFill/>
          <a:ln>
            <a:noFill/>
          </a:ln>
        </p:spPr>
      </p:pic>
      <p:pic>
        <p:nvPicPr>
          <p:cNvPr id="197" name="Shape 197" descr="http://jfk.dpsk12.org/wp-content/uploads/2014/09/DPS-CareerConnect-Logo-Horizontal.png"/>
          <p:cNvPicPr preferRelativeResize="0"/>
          <p:nvPr/>
        </p:nvPicPr>
        <p:blipFill rotWithShape="1">
          <a:blip r:embed="rId4">
            <a:alphaModFix/>
          </a:blip>
          <a:srcRect/>
          <a:stretch/>
        </p:blipFill>
        <p:spPr>
          <a:xfrm>
            <a:off x="-74612" y="2401887"/>
            <a:ext cx="4270375" cy="1216025"/>
          </a:xfrm>
          <a:prstGeom prst="rect">
            <a:avLst/>
          </a:prstGeom>
          <a:noFill/>
          <a:ln>
            <a:noFill/>
          </a:ln>
        </p:spPr>
      </p:pic>
      <p:pic>
        <p:nvPicPr>
          <p:cNvPr id="198" name="Shape 198" descr="http://www.coloradotechnology.org/resource/resmgr/Company_Logos_P/Pinnacol-Assurance.png"/>
          <p:cNvPicPr preferRelativeResize="0"/>
          <p:nvPr/>
        </p:nvPicPr>
        <p:blipFill rotWithShape="1">
          <a:blip r:embed="rId5">
            <a:alphaModFix/>
          </a:blip>
          <a:srcRect/>
          <a:stretch/>
        </p:blipFill>
        <p:spPr>
          <a:xfrm>
            <a:off x="7239000" y="2738437"/>
            <a:ext cx="1747837" cy="1266825"/>
          </a:xfrm>
          <a:prstGeom prst="rect">
            <a:avLst/>
          </a:prstGeom>
          <a:noFill/>
          <a:ln>
            <a:noFill/>
          </a:ln>
        </p:spPr>
      </p:pic>
      <p:pic>
        <p:nvPicPr>
          <p:cNvPr id="199" name="Shape 199" descr="http://www.sectorssummit.com/wp-content/uploads/2014/04/CDHE.png"/>
          <p:cNvPicPr preferRelativeResize="0"/>
          <p:nvPr/>
        </p:nvPicPr>
        <p:blipFill rotWithShape="1">
          <a:blip r:embed="rId6">
            <a:alphaModFix/>
          </a:blip>
          <a:srcRect/>
          <a:stretch/>
        </p:blipFill>
        <p:spPr>
          <a:xfrm>
            <a:off x="2840037" y="65087"/>
            <a:ext cx="3606800" cy="1352550"/>
          </a:xfrm>
          <a:prstGeom prst="rect">
            <a:avLst/>
          </a:prstGeom>
          <a:noFill/>
          <a:ln>
            <a:noFill/>
          </a:ln>
        </p:spPr>
      </p:pic>
      <p:pic>
        <p:nvPicPr>
          <p:cNvPr id="200" name="Shape 200"/>
          <p:cNvPicPr preferRelativeResize="0"/>
          <p:nvPr/>
        </p:nvPicPr>
        <p:blipFill rotWithShape="1">
          <a:blip r:embed="rId7">
            <a:alphaModFix/>
          </a:blip>
          <a:srcRect/>
          <a:stretch/>
        </p:blipFill>
        <p:spPr>
          <a:xfrm>
            <a:off x="209550" y="1330325"/>
            <a:ext cx="1362075" cy="1133475"/>
          </a:xfrm>
          <a:prstGeom prst="rect">
            <a:avLst/>
          </a:prstGeom>
          <a:noFill/>
          <a:ln>
            <a:noFill/>
          </a:ln>
        </p:spPr>
      </p:pic>
      <p:pic>
        <p:nvPicPr>
          <p:cNvPr id="201" name="Shape 201" descr="http://business-club.ucdenver.edu/isa/wp-content/uploads/2014/03/OIT_Logo_NEW1.jpg"/>
          <p:cNvPicPr preferRelativeResize="0"/>
          <p:nvPr/>
        </p:nvPicPr>
        <p:blipFill rotWithShape="1">
          <a:blip r:embed="rId8">
            <a:alphaModFix/>
          </a:blip>
          <a:srcRect/>
          <a:stretch/>
        </p:blipFill>
        <p:spPr>
          <a:xfrm>
            <a:off x="252412" y="3744912"/>
            <a:ext cx="1965325" cy="1435100"/>
          </a:xfrm>
          <a:prstGeom prst="rect">
            <a:avLst/>
          </a:prstGeom>
          <a:noFill/>
          <a:ln>
            <a:noFill/>
          </a:ln>
        </p:spPr>
      </p:pic>
      <p:pic>
        <p:nvPicPr>
          <p:cNvPr id="202" name="Shape 202" descr="http://educaradio.org/wp-content/uploads/2013/10/educa-header-2013.jpg"/>
          <p:cNvPicPr preferRelativeResize="0"/>
          <p:nvPr/>
        </p:nvPicPr>
        <p:blipFill rotWithShape="1">
          <a:blip r:embed="rId9">
            <a:alphaModFix/>
          </a:blip>
          <a:srcRect/>
          <a:stretch/>
        </p:blipFill>
        <p:spPr>
          <a:xfrm>
            <a:off x="2339975" y="3417887"/>
            <a:ext cx="3887787" cy="817562"/>
          </a:xfrm>
          <a:prstGeom prst="rect">
            <a:avLst/>
          </a:prstGeom>
          <a:noFill/>
          <a:ln>
            <a:noFill/>
          </a:ln>
        </p:spPr>
      </p:pic>
      <p:pic>
        <p:nvPicPr>
          <p:cNvPr id="203" name="Shape 203" descr="http://upload.wikimedia.org/wikipedia/en/1/16/Metropolitan_State_University_of_Denver_PNG_logo.png"/>
          <p:cNvPicPr preferRelativeResize="0"/>
          <p:nvPr/>
        </p:nvPicPr>
        <p:blipFill rotWithShape="1">
          <a:blip r:embed="rId10">
            <a:alphaModFix/>
          </a:blip>
          <a:srcRect/>
          <a:stretch/>
        </p:blipFill>
        <p:spPr>
          <a:xfrm>
            <a:off x="2735262" y="4622800"/>
            <a:ext cx="3048000" cy="1609725"/>
          </a:xfrm>
          <a:prstGeom prst="rect">
            <a:avLst/>
          </a:prstGeom>
          <a:noFill/>
          <a:ln>
            <a:noFill/>
          </a:ln>
        </p:spPr>
      </p:pic>
      <p:pic>
        <p:nvPicPr>
          <p:cNvPr id="204" name="Shape 204" descr="http://csupueblotoday.com/wp-content/uploads/2014/10/Denver-Scholarship-Foundation.jpg"/>
          <p:cNvPicPr preferRelativeResize="0"/>
          <p:nvPr/>
        </p:nvPicPr>
        <p:blipFill rotWithShape="1">
          <a:blip r:embed="rId11">
            <a:alphaModFix/>
          </a:blip>
          <a:srcRect/>
          <a:stretch/>
        </p:blipFill>
        <p:spPr>
          <a:xfrm>
            <a:off x="6407150" y="4191000"/>
            <a:ext cx="1839912" cy="1052512"/>
          </a:xfrm>
          <a:prstGeom prst="rect">
            <a:avLst/>
          </a:prstGeom>
          <a:noFill/>
          <a:ln>
            <a:noFill/>
          </a:ln>
        </p:spPr>
      </p:pic>
      <p:pic>
        <p:nvPicPr>
          <p:cNvPr id="205" name="Shape 205" descr="http://xceleratedsigns.com/wp-content/uploads/2016/02/header-logo1.png"/>
          <p:cNvPicPr preferRelativeResize="0"/>
          <p:nvPr/>
        </p:nvPicPr>
        <p:blipFill rotWithShape="1">
          <a:blip r:embed="rId12">
            <a:alphaModFix/>
          </a:blip>
          <a:srcRect/>
          <a:stretch/>
        </p:blipFill>
        <p:spPr>
          <a:xfrm>
            <a:off x="238125" y="5788025"/>
            <a:ext cx="1527175" cy="703262"/>
          </a:xfrm>
          <a:prstGeom prst="rect">
            <a:avLst/>
          </a:prstGeom>
          <a:noFill/>
          <a:ln>
            <a:noFill/>
          </a:ln>
        </p:spPr>
      </p:pic>
      <p:pic>
        <p:nvPicPr>
          <p:cNvPr id="206" name="Shape 206"/>
          <p:cNvPicPr preferRelativeResize="0"/>
          <p:nvPr/>
        </p:nvPicPr>
        <p:blipFill rotWithShape="1">
          <a:blip r:embed="rId13">
            <a:alphaModFix/>
          </a:blip>
          <a:srcRect/>
          <a:stretch/>
        </p:blipFill>
        <p:spPr>
          <a:xfrm>
            <a:off x="4313237" y="1392237"/>
            <a:ext cx="2019300" cy="1009650"/>
          </a:xfrm>
          <a:prstGeom prst="rect">
            <a:avLst/>
          </a:prstGeom>
          <a:noFill/>
          <a:ln>
            <a:noFill/>
          </a:ln>
        </p:spPr>
      </p:pic>
      <p:pic>
        <p:nvPicPr>
          <p:cNvPr id="207" name="Shape 207" descr="http://01.edu-cdn.com/files/47701_47800/47791/file_47791.gif"/>
          <p:cNvPicPr preferRelativeResize="0"/>
          <p:nvPr/>
        </p:nvPicPr>
        <p:blipFill rotWithShape="1">
          <a:blip r:embed="rId14">
            <a:alphaModFix/>
          </a:blip>
          <a:srcRect/>
          <a:stretch/>
        </p:blipFill>
        <p:spPr>
          <a:xfrm>
            <a:off x="6851650" y="1620837"/>
            <a:ext cx="1504950" cy="923925"/>
          </a:xfrm>
          <a:prstGeom prst="rect">
            <a:avLst/>
          </a:prstGeom>
          <a:noFill/>
          <a:ln>
            <a:noFill/>
          </a:ln>
        </p:spPr>
      </p:pic>
      <p:pic>
        <p:nvPicPr>
          <p:cNvPr id="208" name="Shape 208"/>
          <p:cNvPicPr preferRelativeResize="0"/>
          <p:nvPr/>
        </p:nvPicPr>
        <p:blipFill rotWithShape="1">
          <a:blip r:embed="rId15">
            <a:alphaModFix/>
          </a:blip>
          <a:srcRect/>
          <a:stretch/>
        </p:blipFill>
        <p:spPr>
          <a:xfrm>
            <a:off x="6708775" y="114300"/>
            <a:ext cx="1790700" cy="1285875"/>
          </a:xfrm>
          <a:prstGeom prst="rect">
            <a:avLst/>
          </a:prstGeom>
          <a:noFill/>
          <a:ln>
            <a:noFill/>
          </a:ln>
        </p:spPr>
      </p:pic>
      <p:pic>
        <p:nvPicPr>
          <p:cNvPr id="209" name="Shape 209"/>
          <p:cNvPicPr preferRelativeResize="0"/>
          <p:nvPr/>
        </p:nvPicPr>
        <p:blipFill rotWithShape="1">
          <a:blip r:embed="rId16">
            <a:alphaModFix/>
          </a:blip>
          <a:srcRect/>
          <a:stretch/>
        </p:blipFill>
        <p:spPr>
          <a:xfrm>
            <a:off x="1782762" y="1679575"/>
            <a:ext cx="2400300" cy="714375"/>
          </a:xfrm>
          <a:prstGeom prst="rect">
            <a:avLst/>
          </a:prstGeom>
          <a:noFill/>
          <a:ln>
            <a:noFill/>
          </a:ln>
        </p:spPr>
      </p:pic>
      <p:pic>
        <p:nvPicPr>
          <p:cNvPr id="210" name="Shape 210"/>
          <p:cNvPicPr preferRelativeResize="0"/>
          <p:nvPr/>
        </p:nvPicPr>
        <p:blipFill rotWithShape="1">
          <a:blip r:embed="rId17">
            <a:alphaModFix/>
          </a:blip>
          <a:srcRect/>
          <a:stretch/>
        </p:blipFill>
        <p:spPr>
          <a:xfrm>
            <a:off x="6470650" y="5446712"/>
            <a:ext cx="2028825" cy="1044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rgbClr val="044E6F"/>
              </a:buClr>
              <a:buSzPts val="1400"/>
              <a:buFont typeface="Corbel"/>
              <a:buNone/>
            </a:pPr>
            <a:r>
              <a:rPr lang="es-MX" sz="4400" b="1" i="0" u="none" strike="noStrike" cap="none">
                <a:solidFill>
                  <a:srgbClr val="044E6F"/>
                </a:solidFill>
                <a:latin typeface="Corbel"/>
                <a:ea typeface="Corbel"/>
                <a:cs typeface="Corbel"/>
                <a:sym typeface="Corbel"/>
              </a:rPr>
              <a:t>      Información importante</a:t>
            </a:r>
          </a:p>
        </p:txBody>
      </p:sp>
      <p:sp>
        <p:nvSpPr>
          <p:cNvPr id="217" name="Shape 217"/>
          <p:cNvSpPr txBox="1">
            <a:spLocks noGrp="1"/>
          </p:cNvSpPr>
          <p:nvPr>
            <p:ph type="body" idx="1"/>
          </p:nvPr>
        </p:nvSpPr>
        <p:spPr>
          <a:xfrm>
            <a:off x="4954900" y="1684775"/>
            <a:ext cx="4079700" cy="4845600"/>
          </a:xfrm>
          <a:prstGeom prst="rect">
            <a:avLst/>
          </a:prstGeom>
          <a:noFill/>
          <a:ln>
            <a:noFill/>
          </a:ln>
        </p:spPr>
        <p:txBody>
          <a:bodyPr wrap="square" lIns="91425" tIns="91425" rIns="91425" bIns="91425" anchor="t" anchorCtr="0">
            <a:noAutofit/>
          </a:bodyPr>
          <a:lstStyle/>
          <a:p>
            <a:pPr marL="0" marR="0" lvl="0" indent="-139700" algn="l" rtl="0">
              <a:lnSpc>
                <a:spcPct val="95000"/>
              </a:lnSpc>
              <a:spcBef>
                <a:spcPts val="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TRANSPORTE</a:t>
            </a:r>
          </a:p>
          <a:p>
            <a:pPr marL="457200" marR="0" lvl="0" indent="-381000" algn="l" rtl="0">
              <a:lnSpc>
                <a:spcPct val="95000"/>
              </a:lnSpc>
              <a:spcBef>
                <a:spcPts val="200"/>
              </a:spcBef>
              <a:spcAft>
                <a:spcPts val="0"/>
              </a:spcAft>
              <a:buClr>
                <a:schemeClr val="lt1"/>
              </a:buClr>
              <a:buSzPts val="2400"/>
              <a:buFont typeface="Noto Sans Symbols"/>
              <a:buChar char="●"/>
            </a:pPr>
            <a:r>
              <a:rPr lang="es-MX" sz="2200" b="0" i="0" u="none" strike="noStrike" cap="none">
                <a:solidFill>
                  <a:schemeClr val="lt1"/>
                </a:solidFill>
                <a:latin typeface="Corbel"/>
                <a:ea typeface="Corbel"/>
                <a:cs typeface="Corbel"/>
                <a:sym typeface="Corbel"/>
              </a:rPr>
              <a:t>Los estudiantes de los perímetros de las zonas de inscripciones  del Extremo Noreste viajan en el Expreso al Éxito. Los estudiantes que viven fuera del perímetro escolar pueden comprar un pase de RTD con descuento cada mes por $25.</a:t>
            </a:r>
          </a:p>
          <a:p>
            <a:pPr marL="0" marR="0" lvl="0" indent="-139700" algn="l" rtl="0">
              <a:lnSpc>
                <a:spcPct val="95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DEPORTES</a:t>
            </a:r>
          </a:p>
          <a:p>
            <a:pPr marL="457200" marR="0" lvl="0" indent="-381000" algn="l" rtl="0">
              <a:lnSpc>
                <a:spcPct val="95000"/>
              </a:lnSpc>
              <a:spcBef>
                <a:spcPts val="200"/>
              </a:spcBef>
              <a:spcAft>
                <a:spcPts val="0"/>
              </a:spcAft>
              <a:buClr>
                <a:schemeClr val="lt1"/>
              </a:buClr>
              <a:buSzPts val="2400"/>
              <a:buFont typeface="Noto Sans Symbols"/>
              <a:buChar char="●"/>
            </a:pPr>
            <a:r>
              <a:rPr lang="es-MX" sz="2200" b="0" i="0" u="none" strike="noStrike" cap="none">
                <a:solidFill>
                  <a:schemeClr val="lt1"/>
                </a:solidFill>
                <a:latin typeface="Corbel"/>
                <a:ea typeface="Corbel"/>
                <a:cs typeface="Corbel"/>
                <a:sym typeface="Corbel"/>
              </a:rPr>
              <a:t>Todos los deportistas participan en el programa de deportes de los Warriors del Extremo Noreste</a:t>
            </a:r>
          </a:p>
        </p:txBody>
      </p:sp>
      <p:pic>
        <p:nvPicPr>
          <p:cNvPr id="218" name="Shape 218"/>
          <p:cNvPicPr preferRelativeResize="0"/>
          <p:nvPr/>
        </p:nvPicPr>
        <p:blipFill rotWithShape="1">
          <a:blip r:embed="rId3">
            <a:alphaModFix/>
          </a:blip>
          <a:srcRect/>
          <a:stretch/>
        </p:blipFill>
        <p:spPr>
          <a:xfrm rot="-181808">
            <a:off x="283724" y="2483225"/>
            <a:ext cx="4583526" cy="3437675"/>
          </a:xfrm>
          <a:prstGeom prst="rect">
            <a:avLst/>
          </a:prstGeom>
          <a:noFill/>
          <a:ln>
            <a:noFill/>
          </a:ln>
        </p:spPr>
      </p:pic>
      <p:pic>
        <p:nvPicPr>
          <p:cNvPr id="219" name="Shape 219"/>
          <p:cNvPicPr preferRelativeResize="0"/>
          <p:nvPr/>
        </p:nvPicPr>
        <p:blipFill rotWithShape="1">
          <a:blip r:embed="rId4">
            <a:alphaModFix/>
          </a:blip>
          <a:srcRect/>
          <a:stretch/>
        </p:blipFill>
        <p:spPr>
          <a:xfrm>
            <a:off x="323025" y="131600"/>
            <a:ext cx="1511500" cy="213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311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chemeClr val="dk2"/>
              </a:buClr>
              <a:buSzPts val="1400"/>
              <a:buFont typeface="Corbel"/>
              <a:buNone/>
            </a:pPr>
            <a:r>
              <a:rPr lang="es-MX" sz="4000" b="0" i="0" u="none" strike="noStrike" cap="none">
                <a:solidFill>
                  <a:schemeClr val="dk2"/>
                </a:solidFill>
                <a:latin typeface="Corbel"/>
                <a:ea typeface="Corbel"/>
                <a:cs typeface="Corbel"/>
                <a:sym typeface="Corbel"/>
              </a:rPr>
              <a:t>Proceso EscojoMiEscuela--</a:t>
            </a:r>
          </a:p>
          <a:p>
            <a:pPr marL="0" marR="0" lvl="0" indent="-88900" algn="ctr" rtl="0">
              <a:lnSpc>
                <a:spcPct val="85000"/>
              </a:lnSpc>
              <a:spcBef>
                <a:spcPts val="0"/>
              </a:spcBef>
              <a:spcAft>
                <a:spcPts val="0"/>
              </a:spcAft>
              <a:buClr>
                <a:schemeClr val="dk2"/>
              </a:buClr>
              <a:buSzPts val="1400"/>
              <a:buFont typeface="Corbel"/>
              <a:buNone/>
            </a:pPr>
            <a:r>
              <a:rPr lang="es-MX" sz="4000" b="0" i="0" u="none" strike="noStrike" cap="none">
                <a:solidFill>
                  <a:schemeClr val="dk2"/>
                </a:solidFill>
                <a:latin typeface="Corbel"/>
                <a:ea typeface="Corbel"/>
                <a:cs typeface="Corbel"/>
                <a:sym typeface="Corbel"/>
              </a:rPr>
              <a:t>http://schoolchoice.dpsk12.org/</a:t>
            </a:r>
          </a:p>
        </p:txBody>
      </p:sp>
      <p:sp>
        <p:nvSpPr>
          <p:cNvPr id="226" name="Shape 226"/>
          <p:cNvSpPr txBox="1">
            <a:spLocks noGrp="1"/>
          </p:cNvSpPr>
          <p:nvPr>
            <p:ph type="body" idx="1"/>
          </p:nvPr>
        </p:nvSpPr>
        <p:spPr>
          <a:xfrm>
            <a:off x="685800" y="3270754"/>
            <a:ext cx="7772400" cy="2947500"/>
          </a:xfrm>
          <a:prstGeom prst="rect">
            <a:avLst/>
          </a:prstGeom>
          <a:noFill/>
          <a:ln>
            <a:noFill/>
          </a:ln>
        </p:spPr>
        <p:txBody>
          <a:bodyPr wrap="square" lIns="91425" tIns="91425" rIns="91425" bIns="91425" anchor="t" anchorCtr="0">
            <a:noAutofit/>
          </a:bodyPr>
          <a:lstStyle/>
          <a:p>
            <a:pPr marL="457200" marR="0" lvl="0" indent="-368300" algn="l" rtl="0">
              <a:lnSpc>
                <a:spcPct val="90000"/>
              </a:lnSpc>
              <a:spcBef>
                <a:spcPts val="0"/>
              </a:spcBef>
              <a:spcAft>
                <a:spcPts val="0"/>
              </a:spcAft>
              <a:buClr>
                <a:schemeClr val="lt1"/>
              </a:buClr>
              <a:buSzPts val="2200"/>
              <a:buFont typeface="Noto Sans Symbols"/>
              <a:buChar char="▪"/>
            </a:pPr>
            <a:r>
              <a:rPr lang="es-MX" sz="2200" b="0" i="0" u="none" strike="noStrike" cap="none">
                <a:solidFill>
                  <a:schemeClr val="lt1"/>
                </a:solidFill>
                <a:latin typeface="Corbel"/>
                <a:ea typeface="Corbel"/>
                <a:cs typeface="Corbel"/>
                <a:sym typeface="Corbel"/>
              </a:rPr>
              <a:t>La 1.ª ronda de EscojoMiEscuela COMIENZA el 1.º de febrero y TERMINA el 28 de febrero.</a:t>
            </a:r>
          </a:p>
          <a:p>
            <a:pPr marL="88900" marR="0" lvl="0" indent="-139700" algn="l" rtl="0">
              <a:lnSpc>
                <a:spcPct val="90000"/>
              </a:lnSpc>
              <a:spcBef>
                <a:spcPts val="200"/>
              </a:spcBef>
              <a:spcAft>
                <a:spcPts val="0"/>
              </a:spcAft>
              <a:buClr>
                <a:schemeClr val="lt1"/>
              </a:buClr>
              <a:buSzPts val="2200"/>
              <a:buFont typeface="Noto Sans Symbols"/>
              <a:buNone/>
            </a:pPr>
            <a:endParaRPr sz="2200" b="0" i="0" u="none" strike="noStrike" cap="none">
              <a:solidFill>
                <a:schemeClr val="lt1"/>
              </a:solidFill>
              <a:latin typeface="Corbel"/>
              <a:ea typeface="Corbel"/>
              <a:cs typeface="Corbel"/>
              <a:sym typeface="Corbel"/>
            </a:endParaRP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El año pasado nuestros cupos se llenaron rápido y fuimos la 1.ª, 2.ª, 3.ª, 4.ª y 5.ª opción de todas las escuelas que no son chárter del Extremo Noreste. </a:t>
            </a:r>
          </a:p>
        </p:txBody>
      </p:sp>
      <p:pic>
        <p:nvPicPr>
          <p:cNvPr id="227" name="Shape 227"/>
          <p:cNvPicPr preferRelativeResize="0"/>
          <p:nvPr/>
        </p:nvPicPr>
        <p:blipFill rotWithShape="1">
          <a:blip r:embed="rId3">
            <a:alphaModFix/>
          </a:blip>
          <a:srcRect/>
          <a:stretch/>
        </p:blipFill>
        <p:spPr>
          <a:xfrm>
            <a:off x="2000875" y="2040962"/>
            <a:ext cx="5534025" cy="98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chemeClr val="dk2"/>
              </a:buClr>
              <a:buSzPts val="1400"/>
              <a:buFont typeface="Corbel"/>
              <a:buNone/>
            </a:pPr>
            <a:r>
              <a:rPr lang="es-MX" sz="4000" b="1" i="0" u="none" strike="noStrike" cap="none">
                <a:solidFill>
                  <a:schemeClr val="dk2"/>
                </a:solidFill>
                <a:latin typeface="Corbel"/>
                <a:ea typeface="Corbel"/>
                <a:cs typeface="Corbel"/>
                <a:sym typeface="Corbel"/>
              </a:rPr>
              <a:t>Días de asistencia como oyente</a:t>
            </a:r>
          </a:p>
        </p:txBody>
      </p:sp>
      <p:sp>
        <p:nvSpPr>
          <p:cNvPr id="234" name="Shape 234"/>
          <p:cNvSpPr txBox="1">
            <a:spLocks noGrp="1"/>
          </p:cNvSpPr>
          <p:nvPr>
            <p:ph type="body" idx="1"/>
          </p:nvPr>
        </p:nvSpPr>
        <p:spPr>
          <a:xfrm>
            <a:off x="685800" y="1558825"/>
            <a:ext cx="7772400" cy="4659300"/>
          </a:xfrm>
          <a:prstGeom prst="rect">
            <a:avLst/>
          </a:prstGeom>
          <a:noFill/>
          <a:ln>
            <a:noFill/>
          </a:ln>
        </p:spPr>
        <p:txBody>
          <a:bodyPr wrap="square" lIns="91425" tIns="91425" rIns="91425" bIns="91425" anchor="t" anchorCtr="0">
            <a:noAutofit/>
          </a:bodyPr>
          <a:lstStyle/>
          <a:p>
            <a:pPr marL="182563" marR="0" lvl="0" indent="-182561" algn="ctr" rtl="0">
              <a:lnSpc>
                <a:spcPct val="90000"/>
              </a:lnSpc>
              <a:spcBef>
                <a:spcPts val="0"/>
              </a:spcBef>
              <a:spcAft>
                <a:spcPts val="0"/>
              </a:spcAft>
              <a:buClr>
                <a:schemeClr val="lt1"/>
              </a:buClr>
              <a:buSzPts val="2200"/>
              <a:buFont typeface="Noto Sans Symbols"/>
              <a:buNone/>
            </a:pPr>
            <a:endParaRPr sz="2200" b="0" i="0" u="none" strike="noStrike" cap="none">
              <a:solidFill>
                <a:schemeClr val="lt1"/>
              </a:solidFill>
              <a:latin typeface="Corbel"/>
              <a:ea typeface="Corbel"/>
              <a:cs typeface="Corbel"/>
              <a:sym typeface="Corbel"/>
            </a:endParaRPr>
          </a:p>
          <a:p>
            <a:pPr marL="182563" marR="0" lvl="0" indent="-182561" algn="ctr" rtl="0">
              <a:lnSpc>
                <a:spcPct val="90000"/>
              </a:lnSpc>
              <a:spcBef>
                <a:spcPts val="200"/>
              </a:spcBef>
              <a:spcAft>
                <a:spcPts val="0"/>
              </a:spcAft>
              <a:buClr>
                <a:schemeClr val="lt1"/>
              </a:buClr>
              <a:buSzPts val="2200"/>
              <a:buFont typeface="Noto Sans Symbols"/>
              <a:buNone/>
            </a:pPr>
            <a:endParaRPr sz="2200" b="0" i="0" u="none" strike="noStrike" cap="none">
              <a:solidFill>
                <a:schemeClr val="lt1"/>
              </a:solidFill>
              <a:latin typeface="Corbel"/>
              <a:ea typeface="Corbel"/>
              <a:cs typeface="Corbel"/>
              <a:sym typeface="Corbel"/>
            </a:endParaRPr>
          </a:p>
          <a:p>
            <a:pPr marL="182563" marR="0" lvl="0" indent="-182561" algn="ctr"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Viernes de enero y febrero, de 8 a. m. a mediodía.  Inscríbete con la Srta. Liz antes de irte hoy.  Fechas indicadas a continuación:</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12 de enero </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19 de enero </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26 de enero </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2 de febrero</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9 de febrero</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16 de febrero</a:t>
            </a:r>
          </a:p>
          <a:p>
            <a:pPr marL="0" marR="0" lvl="0" indent="-139700" algn="l" rtl="0">
              <a:lnSpc>
                <a:spcPct val="90000"/>
              </a:lnSpc>
              <a:spcBef>
                <a:spcPts val="200"/>
              </a:spcBef>
              <a:spcAft>
                <a:spcPts val="0"/>
              </a:spcAft>
              <a:buClr>
                <a:schemeClr val="lt1"/>
              </a:buClr>
              <a:buSzPts val="2200"/>
              <a:buFont typeface="Noto Sans Symbols"/>
              <a:buNone/>
            </a:pPr>
            <a:r>
              <a:rPr lang="es-MX" sz="2200" b="0" i="0" u="none" strike="noStrike" cap="none">
                <a:solidFill>
                  <a:schemeClr val="lt1"/>
                </a:solidFill>
                <a:latin typeface="Corbel"/>
                <a:ea typeface="Corbel"/>
                <a:cs typeface="Corbel"/>
                <a:sym typeface="Corbel"/>
              </a:rPr>
              <a:t>23 de febrero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chemeClr val="dk2"/>
              </a:buClr>
              <a:buSzPts val="1400"/>
              <a:buFont typeface="Corbel"/>
              <a:buNone/>
            </a:pPr>
            <a:r>
              <a:rPr lang="es-MX" sz="4000" b="0" i="0" u="none" strike="noStrike" cap="none">
                <a:solidFill>
                  <a:schemeClr val="dk2"/>
                </a:solidFill>
                <a:latin typeface="Corbel"/>
                <a:ea typeface="Corbel"/>
                <a:cs typeface="Corbel"/>
                <a:sym typeface="Corbel"/>
              </a:rPr>
              <a:t>    </a:t>
            </a:r>
            <a:r>
              <a:rPr lang="es-MX" sz="4800" b="1" i="0" u="none" strike="noStrike" cap="none">
                <a:solidFill>
                  <a:srgbClr val="044E6F"/>
                </a:solidFill>
                <a:latin typeface="Corbel"/>
                <a:ea typeface="Corbel"/>
                <a:cs typeface="Corbel"/>
                <a:sym typeface="Corbel"/>
              </a:rPr>
              <a:t>¿Quiénes somos?</a:t>
            </a:r>
          </a:p>
        </p:txBody>
      </p:sp>
      <p:sp>
        <p:nvSpPr>
          <p:cNvPr id="108" name="Shape 108"/>
          <p:cNvSpPr txBox="1"/>
          <p:nvPr/>
        </p:nvSpPr>
        <p:spPr>
          <a:xfrm>
            <a:off x="1022700" y="1792250"/>
            <a:ext cx="7098600" cy="3909600"/>
          </a:xfrm>
          <a:prstGeom prst="rect">
            <a:avLst/>
          </a:prstGeom>
          <a:noFill/>
          <a:ln>
            <a:noFill/>
          </a:ln>
        </p:spPr>
        <p:txBody>
          <a:bodyPr wrap="square" lIns="91425" tIns="91425" rIns="91425" bIns="91425" anchor="ctr" anchorCtr="0">
            <a:noAutofit/>
          </a:bodyPr>
          <a:lstStyle/>
          <a:p>
            <a:pPr marL="0" marR="0" lvl="0" indent="-6985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p:txBody>
      </p:sp>
      <p:pic>
        <p:nvPicPr>
          <p:cNvPr id="109" name="Shape 109" descr="Image result for Community college of aurora"/>
          <p:cNvPicPr preferRelativeResize="0"/>
          <p:nvPr/>
        </p:nvPicPr>
        <p:blipFill rotWithShape="1">
          <a:blip r:embed="rId3">
            <a:alphaModFix/>
          </a:blip>
          <a:srcRect/>
          <a:stretch/>
        </p:blipFill>
        <p:spPr>
          <a:xfrm>
            <a:off x="175350" y="1917850"/>
            <a:ext cx="2836949" cy="1161400"/>
          </a:xfrm>
          <a:prstGeom prst="rect">
            <a:avLst/>
          </a:prstGeom>
          <a:noFill/>
          <a:ln>
            <a:noFill/>
          </a:ln>
        </p:spPr>
      </p:pic>
      <p:pic>
        <p:nvPicPr>
          <p:cNvPr id="110" name="Shape 110" title="Points scored"/>
          <p:cNvPicPr preferRelativeResize="0"/>
          <p:nvPr/>
        </p:nvPicPr>
        <p:blipFill rotWithShape="1">
          <a:blip r:embed="rId4">
            <a:alphaModFix/>
          </a:blip>
          <a:srcRect/>
          <a:stretch/>
        </p:blipFill>
        <p:spPr>
          <a:xfrm>
            <a:off x="685800" y="3204850"/>
            <a:ext cx="5413551" cy="3347375"/>
          </a:xfrm>
          <a:prstGeom prst="rect">
            <a:avLst/>
          </a:prstGeom>
          <a:noFill/>
          <a:ln>
            <a:noFill/>
          </a:ln>
        </p:spPr>
      </p:pic>
      <p:pic>
        <p:nvPicPr>
          <p:cNvPr id="111" name="Shape 111" title="Points scored"/>
          <p:cNvPicPr preferRelativeResize="0"/>
          <p:nvPr/>
        </p:nvPicPr>
        <p:blipFill rotWithShape="1">
          <a:blip r:embed="rId5">
            <a:alphaModFix/>
          </a:blip>
          <a:srcRect/>
          <a:stretch/>
        </p:blipFill>
        <p:spPr>
          <a:xfrm>
            <a:off x="3466350" y="2164900"/>
            <a:ext cx="5480175" cy="3388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2500"/>
                                        <p:tgtEl>
                                          <p:spTgt spid="1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2300"/>
                                        <p:tgtEl>
                                          <p:spTgt spid="11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2700"/>
                                        <p:tgtEl>
                                          <p:spTgt spid="1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ctr" rtl="0">
              <a:lnSpc>
                <a:spcPct val="85000"/>
              </a:lnSpc>
              <a:spcBef>
                <a:spcPts val="0"/>
              </a:spcBef>
              <a:spcAft>
                <a:spcPts val="0"/>
              </a:spcAft>
              <a:buClr>
                <a:srgbClr val="044E6F"/>
              </a:buClr>
              <a:buSzPts val="1400"/>
              <a:buFont typeface="Corbel"/>
              <a:buNone/>
            </a:pPr>
            <a:r>
              <a:rPr lang="es-MX" sz="3000" b="0" i="0" u="none" strike="noStrike" cap="none">
                <a:solidFill>
                  <a:srgbClr val="044E6F"/>
                </a:solidFill>
                <a:latin typeface="Corbel"/>
                <a:ea typeface="Corbel"/>
                <a:cs typeface="Corbel"/>
                <a:sym typeface="Corbel"/>
              </a:rPr>
              <a:t>COMUNICADOS DE PRENSA de HTEC</a:t>
            </a:r>
          </a:p>
        </p:txBody>
      </p:sp>
      <p:pic>
        <p:nvPicPr>
          <p:cNvPr id="118" name="Shape 118"/>
          <p:cNvPicPr preferRelativeResize="0"/>
          <p:nvPr/>
        </p:nvPicPr>
        <p:blipFill rotWithShape="1">
          <a:blip r:embed="rId3">
            <a:alphaModFix/>
          </a:blip>
          <a:srcRect/>
          <a:stretch/>
        </p:blipFill>
        <p:spPr>
          <a:xfrm>
            <a:off x="487624" y="2906875"/>
            <a:ext cx="6862650" cy="3444300"/>
          </a:xfrm>
          <a:prstGeom prst="rect">
            <a:avLst/>
          </a:prstGeom>
          <a:noFill/>
          <a:ln>
            <a:noFill/>
          </a:ln>
        </p:spPr>
      </p:pic>
      <p:pic>
        <p:nvPicPr>
          <p:cNvPr id="119" name="Shape 119"/>
          <p:cNvPicPr preferRelativeResize="0"/>
          <p:nvPr/>
        </p:nvPicPr>
        <p:blipFill rotWithShape="1">
          <a:blip r:embed="rId4">
            <a:alphaModFix/>
          </a:blip>
          <a:srcRect/>
          <a:stretch/>
        </p:blipFill>
        <p:spPr>
          <a:xfrm>
            <a:off x="152400" y="1944662"/>
            <a:ext cx="6773204" cy="4760938"/>
          </a:xfrm>
          <a:prstGeom prst="rect">
            <a:avLst/>
          </a:prstGeom>
          <a:noFill/>
          <a:ln>
            <a:noFill/>
          </a:ln>
        </p:spPr>
      </p:pic>
      <p:pic>
        <p:nvPicPr>
          <p:cNvPr id="120" name="Shape 120"/>
          <p:cNvPicPr preferRelativeResize="0"/>
          <p:nvPr/>
        </p:nvPicPr>
        <p:blipFill rotWithShape="1">
          <a:blip r:embed="rId5">
            <a:alphaModFix/>
          </a:blip>
          <a:srcRect/>
          <a:stretch/>
        </p:blipFill>
        <p:spPr>
          <a:xfrm>
            <a:off x="3968775" y="2089450"/>
            <a:ext cx="4897826" cy="4091125"/>
          </a:xfrm>
          <a:prstGeom prst="rect">
            <a:avLst/>
          </a:prstGeom>
          <a:noFill/>
          <a:ln>
            <a:noFill/>
          </a:ln>
        </p:spPr>
      </p:pic>
      <p:pic>
        <p:nvPicPr>
          <p:cNvPr id="121" name="Shape 121"/>
          <p:cNvPicPr preferRelativeResize="0"/>
          <p:nvPr/>
        </p:nvPicPr>
        <p:blipFill rotWithShape="1">
          <a:blip r:embed="rId6">
            <a:alphaModFix/>
          </a:blip>
          <a:srcRect/>
          <a:stretch/>
        </p:blipFill>
        <p:spPr>
          <a:xfrm>
            <a:off x="2189213" y="2809750"/>
            <a:ext cx="6772275" cy="3638550"/>
          </a:xfrm>
          <a:prstGeom prst="rect">
            <a:avLst/>
          </a:prstGeom>
          <a:noFill/>
          <a:ln>
            <a:noFill/>
          </a:ln>
        </p:spPr>
      </p:pic>
      <p:pic>
        <p:nvPicPr>
          <p:cNvPr id="122" name="Shape 122"/>
          <p:cNvPicPr preferRelativeResize="0"/>
          <p:nvPr/>
        </p:nvPicPr>
        <p:blipFill rotWithShape="1">
          <a:blip r:embed="rId7">
            <a:alphaModFix/>
          </a:blip>
          <a:srcRect/>
          <a:stretch/>
        </p:blipFill>
        <p:spPr>
          <a:xfrm>
            <a:off x="889763" y="2012875"/>
            <a:ext cx="5298477" cy="4760951"/>
          </a:xfrm>
          <a:prstGeom prst="rect">
            <a:avLst/>
          </a:prstGeom>
          <a:noFill/>
          <a:ln>
            <a:noFill/>
          </a:ln>
        </p:spPr>
      </p:pic>
      <p:pic>
        <p:nvPicPr>
          <p:cNvPr id="123" name="Shape 123"/>
          <p:cNvPicPr preferRelativeResize="0"/>
          <p:nvPr/>
        </p:nvPicPr>
        <p:blipFill rotWithShape="1">
          <a:blip r:embed="rId8">
            <a:alphaModFix/>
          </a:blip>
          <a:srcRect/>
          <a:stretch/>
        </p:blipFill>
        <p:spPr>
          <a:xfrm>
            <a:off x="367350" y="2269214"/>
            <a:ext cx="7772399" cy="40819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5800" y="284150"/>
            <a:ext cx="8349600" cy="1508100"/>
          </a:xfrm>
          <a:prstGeom prst="rect">
            <a:avLst/>
          </a:prstGeom>
          <a:noFill/>
          <a:ln>
            <a:noFill/>
          </a:ln>
        </p:spPr>
        <p:txBody>
          <a:bodyPr wrap="square" lIns="91425" tIns="45700" rIns="91425" bIns="45700" anchor="ctr" anchorCtr="0">
            <a:noAutofit/>
          </a:bodyPr>
          <a:lstStyle/>
          <a:p>
            <a:pPr marL="0" marR="0" lvl="0" indent="-88900" algn="ctr" rtl="0">
              <a:lnSpc>
                <a:spcPct val="85000"/>
              </a:lnSpc>
              <a:spcBef>
                <a:spcPts val="0"/>
              </a:spcBef>
              <a:spcAft>
                <a:spcPts val="0"/>
              </a:spcAft>
              <a:buClr>
                <a:schemeClr val="dk2"/>
              </a:buClr>
              <a:buSzPts val="1400"/>
              <a:buFont typeface="Corbel"/>
              <a:buNone/>
            </a:pPr>
            <a:r>
              <a:rPr lang="es-MX" sz="4000" b="1" i="0" u="none" strike="noStrike" cap="none">
                <a:solidFill>
                  <a:srgbClr val="38761D"/>
                </a:solidFill>
                <a:latin typeface="Corbel"/>
                <a:ea typeface="Corbel"/>
                <a:cs typeface="Corbel"/>
                <a:sym typeface="Corbel"/>
              </a:rPr>
              <a:t>$$$</a:t>
            </a:r>
            <a:r>
              <a:rPr lang="es-MX" sz="4000" b="1" i="0" u="none" strike="noStrike" cap="none">
                <a:solidFill>
                  <a:srgbClr val="044E6F"/>
                </a:solidFill>
                <a:latin typeface="Corbel"/>
                <a:ea typeface="Corbel"/>
                <a:cs typeface="Corbel"/>
                <a:sym typeface="Corbel"/>
              </a:rPr>
              <a:t> ¡CELEBRACIONES DE HTEC! </a:t>
            </a:r>
            <a:r>
              <a:rPr lang="es-MX" sz="4000" b="1" i="0" u="none" strike="noStrike" cap="none">
                <a:solidFill>
                  <a:srgbClr val="38761D"/>
                </a:solidFill>
                <a:latin typeface="Corbel"/>
                <a:ea typeface="Corbel"/>
                <a:cs typeface="Corbel"/>
                <a:sym typeface="Corbel"/>
              </a:rPr>
              <a:t>$$$</a:t>
            </a:r>
          </a:p>
        </p:txBody>
      </p:sp>
      <p:sp>
        <p:nvSpPr>
          <p:cNvPr id="129" name="Shape 129"/>
          <p:cNvSpPr txBox="1"/>
          <p:nvPr/>
        </p:nvSpPr>
        <p:spPr>
          <a:xfrm>
            <a:off x="15875" y="1792287"/>
            <a:ext cx="9144000" cy="5508600"/>
          </a:xfrm>
          <a:prstGeom prst="rect">
            <a:avLst/>
          </a:prstGeom>
          <a:noFill/>
          <a:ln>
            <a:noFill/>
          </a:ln>
        </p:spPr>
        <p:txBody>
          <a:bodyPr wrap="square" lIns="91425" tIns="45700" rIns="91425" bIns="45700" anchor="t" anchorCtr="0">
            <a:noAutofit/>
          </a:bodyPr>
          <a:lstStyle/>
          <a:p>
            <a:pPr marL="0" marR="0" lvl="0" indent="-13970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Garamond"/>
              <a:ea typeface="Garamond"/>
              <a:cs typeface="Garamond"/>
              <a:sym typeface="Garamond"/>
            </a:endParaRP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la iniciativa de El niño como ser integral					                   </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$100,000 en dos años</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MyTech 1:1							$129,000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la la Biblioteca KinderMorgan			$5,000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-Lockheed Martin Engineering 						$37,000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nueva participación de DPS			$30,000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revisiones diagnósticas				$30,000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-Subvención de Boeing Engineering					$8,000</a:t>
            </a: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-Subvenciones de distritos variados					$8000</a:t>
            </a:r>
          </a:p>
          <a:p>
            <a:pPr marL="0" marR="0" lvl="0" indent="-13970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Garamond"/>
              <a:ea typeface="Garamond"/>
              <a:cs typeface="Garamond"/>
              <a:sym typeface="Garamond"/>
            </a:endParaRPr>
          </a:p>
          <a:p>
            <a:pPr marL="0" marR="0" lvl="0" indent="-139700" algn="l" rtl="0">
              <a:lnSpc>
                <a:spcPct val="100000"/>
              </a:lnSpc>
              <a:spcBef>
                <a:spcPts val="0"/>
              </a:spcBef>
              <a:spcAft>
                <a:spcPts val="0"/>
              </a:spcAft>
              <a:buClr>
                <a:schemeClr val="lt1"/>
              </a:buClr>
              <a:buSzPts val="2200"/>
              <a:buFont typeface="Garamond"/>
              <a:buNone/>
            </a:pPr>
            <a:r>
              <a:rPr lang="es-MX" sz="2200" b="0" i="0" u="none" strike="noStrike" cap="none">
                <a:solidFill>
                  <a:schemeClr val="lt1"/>
                </a:solidFill>
                <a:latin typeface="Garamond"/>
                <a:ea typeface="Garamond"/>
                <a:cs typeface="Garamond"/>
                <a:sym typeface="Garamond"/>
              </a:rPr>
              <a:t>Total												$347,000</a:t>
            </a:r>
          </a:p>
          <a:p>
            <a:pPr marL="0" marR="0" lvl="0" indent="-13970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85800" y="284162"/>
            <a:ext cx="7772400" cy="1508100"/>
          </a:xfrm>
          <a:prstGeom prst="rect">
            <a:avLst/>
          </a:prstGeom>
          <a:noFill/>
          <a:ln>
            <a:noFill/>
          </a:ln>
        </p:spPr>
        <p:txBody>
          <a:bodyPr wrap="square" lIns="91425" tIns="91425" rIns="91425" bIns="91425" anchor="ctr" anchorCtr="0">
            <a:noAutofit/>
          </a:bodyPr>
          <a:lstStyle/>
          <a:p>
            <a:pPr marL="0" marR="0" lvl="0" indent="-88900" algn="l" rtl="0">
              <a:lnSpc>
                <a:spcPct val="85000"/>
              </a:lnSpc>
              <a:spcBef>
                <a:spcPts val="0"/>
              </a:spcBef>
              <a:spcAft>
                <a:spcPts val="0"/>
              </a:spcAft>
              <a:buClr>
                <a:srgbClr val="073763"/>
              </a:buClr>
              <a:buSzPts val="1400"/>
              <a:buFont typeface="Corbel"/>
              <a:buNone/>
            </a:pPr>
            <a:r>
              <a:rPr lang="es-MX" sz="4000" b="1" i="0" u="none" strike="noStrike" cap="none">
                <a:solidFill>
                  <a:srgbClr val="073763"/>
                </a:solidFill>
                <a:latin typeface="Corbel"/>
                <a:ea typeface="Corbel"/>
                <a:cs typeface="Corbel"/>
                <a:sym typeface="Corbel"/>
              </a:rPr>
              <a:t>Esto es lo que hicimos en un año...</a:t>
            </a:r>
          </a:p>
        </p:txBody>
      </p:sp>
      <p:sp>
        <p:nvSpPr>
          <p:cNvPr id="136" name="Shape 136"/>
          <p:cNvSpPr txBox="1">
            <a:spLocks noGrp="1"/>
          </p:cNvSpPr>
          <p:nvPr>
            <p:ph type="body" idx="1"/>
          </p:nvPr>
        </p:nvSpPr>
        <p:spPr>
          <a:xfrm>
            <a:off x="4113400" y="1792250"/>
            <a:ext cx="4702500" cy="4749000"/>
          </a:xfrm>
          <a:prstGeom prst="rect">
            <a:avLst/>
          </a:prstGeom>
          <a:noFill/>
          <a:ln>
            <a:noFill/>
          </a:ln>
        </p:spPr>
        <p:txBody>
          <a:bodyPr wrap="square" lIns="91425" tIns="91425" rIns="91425" bIns="91425" anchor="t" anchorCtr="0">
            <a:noAutofit/>
          </a:bodyPr>
          <a:lstStyle/>
          <a:p>
            <a:pPr marL="457200" marR="0" lvl="0" indent="-355600" algn="l" rtl="0">
              <a:lnSpc>
                <a:spcPct val="95000"/>
              </a:lnSpc>
              <a:spcBef>
                <a:spcPts val="0"/>
              </a:spcBef>
              <a:spcAft>
                <a:spcPts val="0"/>
              </a:spcAft>
              <a:buClr>
                <a:schemeClr val="lt1"/>
              </a:buClr>
              <a:buSzPts val="2000"/>
              <a:buFont typeface="Noto Sans Symbols"/>
              <a:buChar char="➔"/>
            </a:pPr>
            <a:r>
              <a:rPr lang="es-MX" sz="1800" b="0" i="0" u="none" strike="noStrike" cap="none">
                <a:solidFill>
                  <a:schemeClr val="lt1"/>
                </a:solidFill>
                <a:latin typeface="Corbel"/>
                <a:ea typeface="Corbel"/>
                <a:cs typeface="Corbel"/>
                <a:sym typeface="Corbel"/>
              </a:rPr>
              <a:t>MATEMÁTICAS--El índice de estudiantes que no necesitaron cursos recuperación aumentó de 47 % en 2015-2016 a 64 % el año pasado.</a:t>
            </a:r>
          </a:p>
          <a:p>
            <a:pPr marL="457200" marR="0" lvl="0" indent="-355600" algn="l" rtl="0">
              <a:lnSpc>
                <a:spcPct val="95000"/>
              </a:lnSpc>
              <a:spcBef>
                <a:spcPts val="0"/>
              </a:spcBef>
              <a:spcAft>
                <a:spcPts val="0"/>
              </a:spcAft>
              <a:buClr>
                <a:schemeClr val="lt1"/>
              </a:buClr>
              <a:buSzPts val="2000"/>
              <a:buFont typeface="Noto Sans Symbols"/>
              <a:buChar char="➔"/>
            </a:pPr>
            <a:r>
              <a:rPr lang="es-MX" sz="1800" b="0" i="0" u="none" strike="noStrike" cap="none">
                <a:solidFill>
                  <a:schemeClr val="lt1"/>
                </a:solidFill>
                <a:latin typeface="Corbel"/>
                <a:ea typeface="Corbel"/>
                <a:cs typeface="Corbel"/>
                <a:sym typeface="Corbel"/>
              </a:rPr>
              <a:t>LECTOESCRITURA EN INGLÉS--El índice de estudiantes que no necesitaron cursos recuperación aumentó de 48 % en 2015-2016 a 80 %.</a:t>
            </a:r>
          </a:p>
          <a:p>
            <a:pPr marL="457200" marR="0" lvl="0" indent="-355600" algn="l" rtl="0">
              <a:lnSpc>
                <a:spcPct val="95000"/>
              </a:lnSpc>
              <a:spcBef>
                <a:spcPts val="0"/>
              </a:spcBef>
              <a:spcAft>
                <a:spcPts val="0"/>
              </a:spcAft>
              <a:buClr>
                <a:schemeClr val="lt1"/>
              </a:buClr>
              <a:buSzPts val="2000"/>
              <a:buFont typeface="Noto Sans Symbols"/>
              <a:buChar char="➔"/>
            </a:pPr>
            <a:r>
              <a:rPr lang="es-MX" sz="1800" b="0" i="0" u="none" strike="noStrike" cap="none">
                <a:solidFill>
                  <a:schemeClr val="lt1"/>
                </a:solidFill>
                <a:latin typeface="Corbel"/>
                <a:ea typeface="Corbel"/>
                <a:cs typeface="Corbel"/>
                <a:sym typeface="Corbel"/>
              </a:rPr>
              <a:t>CRÉDITOS UNIVERSITARIOS--Los créditos universitarios obtenidos aumentaron de 454 en 2015-2016 a </a:t>
            </a:r>
            <a:r>
              <a:rPr lang="es-MX" sz="1800" b="1" i="0" u="none" strike="noStrike" cap="none">
                <a:solidFill>
                  <a:srgbClr val="FFFF00"/>
                </a:solidFill>
                <a:latin typeface="Corbel"/>
                <a:ea typeface="Corbel"/>
                <a:cs typeface="Corbel"/>
                <a:sym typeface="Corbel"/>
              </a:rPr>
              <a:t>1,163</a:t>
            </a:r>
            <a:r>
              <a:rPr lang="es-MX" sz="1800" b="0" i="0" u="none" strike="noStrike" cap="none">
                <a:solidFill>
                  <a:schemeClr val="lt1"/>
                </a:solidFill>
                <a:latin typeface="Corbel"/>
                <a:ea typeface="Corbel"/>
                <a:cs typeface="Corbel"/>
                <a:sym typeface="Corbel"/>
              </a:rPr>
              <a:t> el año pasado con un índice de aprobación del 90 %.</a:t>
            </a:r>
          </a:p>
          <a:p>
            <a:pPr marL="457200" marR="0" lvl="0" indent="-355600" algn="l" rtl="0">
              <a:lnSpc>
                <a:spcPct val="95000"/>
              </a:lnSpc>
              <a:spcBef>
                <a:spcPts val="0"/>
              </a:spcBef>
              <a:spcAft>
                <a:spcPts val="0"/>
              </a:spcAft>
              <a:buClr>
                <a:schemeClr val="lt1"/>
              </a:buClr>
              <a:buSzPts val="2000"/>
              <a:buFont typeface="Noto Sans Symbols"/>
              <a:buChar char="➔"/>
            </a:pPr>
            <a:r>
              <a:rPr lang="es-MX" sz="1800" b="1" i="0" u="none" strike="noStrike" cap="none">
                <a:solidFill>
                  <a:srgbClr val="00FF00"/>
                </a:solidFill>
                <a:latin typeface="Corbel"/>
                <a:ea typeface="Corbel"/>
                <a:cs typeface="Corbel"/>
                <a:sym typeface="Corbel"/>
              </a:rPr>
              <a:t>ALTO CRECIMIENTO</a:t>
            </a:r>
            <a:r>
              <a:rPr lang="es-MX" sz="1800" b="0" i="0" u="none" strike="noStrike" cap="none">
                <a:solidFill>
                  <a:srgbClr val="00FF00"/>
                </a:solidFill>
                <a:latin typeface="Corbel"/>
                <a:ea typeface="Corbel"/>
                <a:cs typeface="Corbel"/>
                <a:sym typeface="Corbel"/>
              </a:rPr>
              <a:t> </a:t>
            </a:r>
            <a:r>
              <a:rPr lang="es-MX" sz="1800" b="0" i="0" u="none" strike="noStrike" cap="none">
                <a:solidFill>
                  <a:schemeClr val="lt1"/>
                </a:solidFill>
                <a:latin typeface="Corbel"/>
                <a:ea typeface="Corbel"/>
                <a:cs typeface="Corbel"/>
                <a:sym typeface="Corbel"/>
              </a:rPr>
              <a:t>en MATEMÁTICAS</a:t>
            </a:r>
          </a:p>
          <a:p>
            <a:pPr marL="457200" marR="0" lvl="0" indent="-355600" algn="l" rtl="0">
              <a:lnSpc>
                <a:spcPct val="95000"/>
              </a:lnSpc>
              <a:spcBef>
                <a:spcPts val="0"/>
              </a:spcBef>
              <a:spcAft>
                <a:spcPts val="0"/>
              </a:spcAft>
              <a:buClr>
                <a:schemeClr val="lt1"/>
              </a:buClr>
              <a:buSzPts val="2000"/>
              <a:buFont typeface="Noto Sans Symbols"/>
              <a:buChar char="➔"/>
            </a:pPr>
            <a:r>
              <a:rPr lang="es-MX" sz="1800" b="1" i="0" u="none" strike="noStrike" cap="none">
                <a:solidFill>
                  <a:srgbClr val="00FF00"/>
                </a:solidFill>
                <a:latin typeface="Corbel"/>
                <a:ea typeface="Corbel"/>
                <a:cs typeface="Corbel"/>
                <a:sym typeface="Corbel"/>
              </a:rPr>
              <a:t>ALTO CRECIMIENTO</a:t>
            </a:r>
            <a:r>
              <a:rPr lang="es-MX" sz="1800" b="0" i="0" u="none" strike="noStrike" cap="none">
                <a:solidFill>
                  <a:srgbClr val="00FF00"/>
                </a:solidFill>
                <a:latin typeface="Corbel"/>
                <a:ea typeface="Corbel"/>
                <a:cs typeface="Corbel"/>
                <a:sym typeface="Corbel"/>
              </a:rPr>
              <a:t> </a:t>
            </a:r>
            <a:r>
              <a:rPr lang="es-MX" sz="1800" b="0" i="0" u="none" strike="noStrike" cap="none">
                <a:solidFill>
                  <a:schemeClr val="lt1"/>
                </a:solidFill>
                <a:latin typeface="Corbel"/>
                <a:ea typeface="Corbel"/>
                <a:cs typeface="Corbel"/>
                <a:sym typeface="Corbel"/>
              </a:rPr>
              <a:t>en el SPF</a:t>
            </a:r>
          </a:p>
          <a:p>
            <a:pPr marL="457200" marR="0" lvl="0" indent="-355600" algn="l" rtl="0">
              <a:lnSpc>
                <a:spcPct val="95000"/>
              </a:lnSpc>
              <a:spcBef>
                <a:spcPts val="0"/>
              </a:spcBef>
              <a:spcAft>
                <a:spcPts val="0"/>
              </a:spcAft>
              <a:buClr>
                <a:schemeClr val="lt1"/>
              </a:buClr>
              <a:buSzPts val="2000"/>
              <a:buFont typeface="Noto Sans Symbols"/>
              <a:buChar char="➔"/>
            </a:pPr>
            <a:r>
              <a:rPr lang="es-MX" sz="1800" b="0" i="0" u="none" strike="noStrike" cap="none">
                <a:solidFill>
                  <a:schemeClr val="lt1"/>
                </a:solidFill>
                <a:latin typeface="Corbel"/>
                <a:ea typeface="Corbel"/>
                <a:cs typeface="Corbel"/>
                <a:sym typeface="Corbel"/>
              </a:rPr>
              <a:t>Recibimos la clasificación de </a:t>
            </a:r>
            <a:r>
              <a:rPr lang="es-MX" sz="1800" b="1" i="0" u="none" strike="noStrike" cap="none">
                <a:solidFill>
                  <a:srgbClr val="A4C2F4"/>
                </a:solidFill>
                <a:latin typeface="Corbel"/>
                <a:ea typeface="Corbel"/>
                <a:cs typeface="Corbel"/>
                <a:sym typeface="Corbel"/>
              </a:rPr>
              <a:t>DISTINGUIDA</a:t>
            </a:r>
            <a:r>
              <a:rPr lang="es-MX" sz="1800" b="0" i="0" u="none" strike="noStrike" cap="none">
                <a:solidFill>
                  <a:schemeClr val="lt1"/>
                </a:solidFill>
                <a:latin typeface="Corbel"/>
                <a:ea typeface="Corbel"/>
                <a:cs typeface="Corbel"/>
                <a:sym typeface="Corbel"/>
              </a:rPr>
              <a:t> en el SPF por el apoyo ofrecido a estudiantes de color</a:t>
            </a:r>
          </a:p>
        </p:txBody>
      </p:sp>
      <p:pic>
        <p:nvPicPr>
          <p:cNvPr id="137" name="Shape 137"/>
          <p:cNvPicPr preferRelativeResize="0"/>
          <p:nvPr/>
        </p:nvPicPr>
        <p:blipFill rotWithShape="1">
          <a:blip r:embed="rId3">
            <a:alphaModFix/>
          </a:blip>
          <a:srcRect/>
          <a:stretch/>
        </p:blipFill>
        <p:spPr>
          <a:xfrm>
            <a:off x="314102" y="2680900"/>
            <a:ext cx="3426725" cy="324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273525" y="219100"/>
            <a:ext cx="8695800" cy="809400"/>
          </a:xfrm>
          <a:prstGeom prst="rect">
            <a:avLst/>
          </a:prstGeom>
          <a:noFill/>
          <a:ln>
            <a:noFill/>
          </a:ln>
        </p:spPr>
        <p:txBody>
          <a:bodyPr wrap="square" lIns="91425" tIns="91425" rIns="91425" bIns="91425" anchor="t" anchorCtr="0">
            <a:noAutofit/>
          </a:bodyPr>
          <a:lstStyle/>
          <a:p>
            <a:pPr marL="0" marR="0" lvl="0" indent="-228600" algn="ctr" rtl="0">
              <a:lnSpc>
                <a:spcPct val="100000"/>
              </a:lnSpc>
              <a:spcBef>
                <a:spcPts val="0"/>
              </a:spcBef>
              <a:spcAft>
                <a:spcPts val="0"/>
              </a:spcAft>
              <a:buClr>
                <a:schemeClr val="lt1"/>
              </a:buClr>
              <a:buSzPts val="3600"/>
              <a:buFont typeface="Arial"/>
              <a:buNone/>
            </a:pPr>
            <a:r>
              <a:rPr lang="es-MX" sz="3600" b="0" i="0" u="none" strike="noStrike" cap="none">
                <a:solidFill>
                  <a:schemeClr val="lt1"/>
                </a:solidFill>
                <a:latin typeface="Arial"/>
                <a:ea typeface="Arial"/>
                <a:cs typeface="Arial"/>
                <a:sym typeface="Arial"/>
              </a:rPr>
              <a:t>Obtén tu grado de asociado en HTEC</a:t>
            </a:r>
          </a:p>
        </p:txBody>
      </p:sp>
      <p:pic>
        <p:nvPicPr>
          <p:cNvPr id="143" name="Shape 143"/>
          <p:cNvPicPr preferRelativeResize="0"/>
          <p:nvPr/>
        </p:nvPicPr>
        <p:blipFill rotWithShape="1">
          <a:blip r:embed="rId3">
            <a:alphaModFix/>
          </a:blip>
          <a:srcRect/>
          <a:stretch/>
        </p:blipFill>
        <p:spPr>
          <a:xfrm>
            <a:off x="98850" y="1235050"/>
            <a:ext cx="8946299" cy="47029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459450" y="1351075"/>
            <a:ext cx="8323900" cy="5506925"/>
          </a:xfrm>
          <a:prstGeom prst="rect">
            <a:avLst/>
          </a:prstGeom>
          <a:noFill/>
          <a:ln>
            <a:noFill/>
          </a:ln>
        </p:spPr>
      </p:pic>
      <p:sp>
        <p:nvSpPr>
          <p:cNvPr id="150" name="Shape 150"/>
          <p:cNvSpPr txBox="1"/>
          <p:nvPr/>
        </p:nvSpPr>
        <p:spPr>
          <a:xfrm>
            <a:off x="582200" y="319050"/>
            <a:ext cx="8078400" cy="842100"/>
          </a:xfrm>
          <a:prstGeom prst="rect">
            <a:avLst/>
          </a:prstGeom>
          <a:noFill/>
          <a:ln>
            <a:noFill/>
          </a:ln>
        </p:spPr>
        <p:txBody>
          <a:bodyPr wrap="square" lIns="91425" tIns="91425" rIns="91425" bIns="91425" anchor="t" anchorCtr="0">
            <a:noAutofit/>
          </a:bodyPr>
          <a:lstStyle/>
          <a:p>
            <a:pPr marL="0" marR="0" lvl="0" indent="-165100" algn="ctr" rtl="0">
              <a:lnSpc>
                <a:spcPct val="100000"/>
              </a:lnSpc>
              <a:spcBef>
                <a:spcPts val="0"/>
              </a:spcBef>
              <a:spcAft>
                <a:spcPts val="0"/>
              </a:spcAft>
              <a:buClr>
                <a:schemeClr val="lt1"/>
              </a:buClr>
              <a:buSzPts val="2600"/>
              <a:buFont typeface="Arial"/>
              <a:buNone/>
            </a:pPr>
            <a:r>
              <a:rPr lang="es-MX" sz="2600" b="0" i="0" u="none" strike="noStrike" cap="none">
                <a:solidFill>
                  <a:schemeClr val="lt1"/>
                </a:solidFill>
                <a:latin typeface="Arial"/>
                <a:ea typeface="Arial"/>
                <a:cs typeface="Arial"/>
                <a:sym typeface="Arial"/>
              </a:rPr>
              <a:t>Ejemplo de horario de formación CareerResidency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733238" y="1069000"/>
            <a:ext cx="7677525" cy="5788999"/>
          </a:xfrm>
          <a:prstGeom prst="rect">
            <a:avLst/>
          </a:prstGeom>
          <a:noFill/>
          <a:ln>
            <a:noFill/>
          </a:ln>
        </p:spPr>
      </p:pic>
      <p:sp>
        <p:nvSpPr>
          <p:cNvPr id="157" name="Shape 157"/>
          <p:cNvSpPr txBox="1"/>
          <p:nvPr/>
        </p:nvSpPr>
        <p:spPr>
          <a:xfrm>
            <a:off x="292750" y="187475"/>
            <a:ext cx="8486100" cy="776400"/>
          </a:xfrm>
          <a:prstGeom prst="rect">
            <a:avLst/>
          </a:prstGeom>
          <a:noFill/>
          <a:ln>
            <a:noFill/>
          </a:ln>
        </p:spPr>
        <p:txBody>
          <a:bodyPr wrap="square" lIns="91425" tIns="91425" rIns="91425" bIns="91425" anchor="t" anchorCtr="0">
            <a:noAutofit/>
          </a:bodyPr>
          <a:lstStyle/>
          <a:p>
            <a:pPr marL="0" marR="0" lvl="0" indent="-190500" algn="ctr" rtl="0">
              <a:lnSpc>
                <a:spcPct val="100000"/>
              </a:lnSpc>
              <a:spcBef>
                <a:spcPts val="0"/>
              </a:spcBef>
              <a:spcAft>
                <a:spcPts val="0"/>
              </a:spcAft>
              <a:buClr>
                <a:srgbClr val="F7F7F7"/>
              </a:buClr>
              <a:buSzPts val="3000"/>
              <a:buFont typeface="Arial"/>
              <a:buNone/>
            </a:pPr>
            <a:r>
              <a:rPr lang="es-MX" sz="3000" b="0" i="0" u="none" strike="noStrike" cap="none">
                <a:solidFill>
                  <a:srgbClr val="F7F7F7"/>
                </a:solidFill>
                <a:latin typeface="Arial"/>
                <a:ea typeface="Arial"/>
                <a:cs typeface="Arial"/>
                <a:sym typeface="Arial"/>
              </a:rPr>
              <a:t>Ejemplo de horario de grado de asociado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a:stretch/>
        </p:blipFill>
        <p:spPr>
          <a:xfrm>
            <a:off x="457200" y="1130300"/>
            <a:ext cx="8307387" cy="49530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3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425</Words>
  <Application>Microsoft Office PowerPoint</Application>
  <PresentationFormat>On-screen Show (4:3)</PresentationFormat>
  <Paragraphs>73</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Calibri</vt:lpstr>
      <vt:lpstr>Georgia</vt:lpstr>
      <vt:lpstr>Corbel</vt:lpstr>
      <vt:lpstr>Noto Sans Symbols</vt:lpstr>
      <vt:lpstr>Arial</vt:lpstr>
      <vt:lpstr>Garamond</vt:lpstr>
      <vt:lpstr>3_Banded</vt:lpstr>
      <vt:lpstr>Banded</vt:lpstr>
      <vt:lpstr>5_Banded</vt:lpstr>
      <vt:lpstr>13_Banded</vt:lpstr>
      <vt:lpstr> ¡BIENVENIDOS FUTUROS ESTUDIANTES Y FAMILIAS!</vt:lpstr>
      <vt:lpstr>    ¿Quiénes somos?</vt:lpstr>
      <vt:lpstr>COMUNICADOS DE PRENSA de HTEC</vt:lpstr>
      <vt:lpstr>$$$ ¡CELEBRACIONES DE HTEC! $$$</vt:lpstr>
      <vt:lpstr>Esto es lo que hicimos en un año...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CareerResidency</vt:lpstr>
      <vt:lpstr>PowerPoint Presentation</vt:lpstr>
      <vt:lpstr>      Información importante</vt:lpstr>
      <vt:lpstr>Proceso EscojoMiEscuela-- http://schoolchoice.dpsk12.org/</vt:lpstr>
      <vt:lpstr>Días de asistencia como oyente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¡BIENVENIDOS FUTUROS ESTUDIANTES Y FAMILIAS!</dc:title>
  <dc:creator>Parrish, Stacy</dc:creator>
  <cp:lastModifiedBy>Parrish, Stacy</cp:lastModifiedBy>
  <cp:revision>1</cp:revision>
  <dcterms:modified xsi:type="dcterms:W3CDTF">2017-12-07T23:03:26Z</dcterms:modified>
</cp:coreProperties>
</file>